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60" r:id="rId4"/>
    <p:sldId id="265" r:id="rId5"/>
    <p:sldId id="266" r:id="rId6"/>
    <p:sldId id="261" r:id="rId7"/>
    <p:sldId id="262" r:id="rId8"/>
    <p:sldId id="263" r:id="rId9"/>
    <p:sldId id="264" r:id="rId10"/>
    <p:sldId id="267" r:id="rId11"/>
    <p:sldId id="26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3/1/2016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Intent to Raise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February 9,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21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from D. Daniels, Academic Senate Coordinator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835388"/>
              </p:ext>
            </p:extLst>
          </p:nvPr>
        </p:nvGraphicFramePr>
        <p:xfrm>
          <a:off x="594675" y="1871280"/>
          <a:ext cx="7022182" cy="45295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0147"/>
                <a:gridCol w="981595"/>
                <a:gridCol w="906088"/>
                <a:gridCol w="906088"/>
                <a:gridCol w="906088"/>
                <a:gridCol w="906088"/>
                <a:gridCol w="906088"/>
              </a:tblGrid>
              <a:tr h="266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Date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Start time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End Time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Quorum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66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February 9th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2:33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4:10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66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December 1st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2:30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4:33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66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November 10th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2:30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4:15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66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October 20th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2:30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4:33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66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September 8th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2:30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3:43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2015-2016 Academic Year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66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May 5th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2:30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4:30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66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April 14th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2:30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4:31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66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March 24th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2:34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4:30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66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February 24th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2:30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4:00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66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February 3rd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2:35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4:16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66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November 25th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2:30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4:22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66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October 28th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2:33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3:49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66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October 7th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2:33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4:25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66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September 16th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2:33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4:24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2014-2015 Academic Year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632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from D. Daniels, Academic Senate Coordinator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885116"/>
              </p:ext>
            </p:extLst>
          </p:nvPr>
        </p:nvGraphicFramePr>
        <p:xfrm>
          <a:off x="566394" y="1690482"/>
          <a:ext cx="6965622" cy="4823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7983"/>
                <a:gridCol w="973689"/>
                <a:gridCol w="898790"/>
                <a:gridCol w="898790"/>
                <a:gridCol w="898790"/>
                <a:gridCol w="898790"/>
                <a:gridCol w="898790"/>
              </a:tblGrid>
              <a:tr h="209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Date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Start time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End Time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Quorum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9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April 29th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9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April 8th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9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March 18th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9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February 25th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9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February 4th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Quorum was not met until 2:50pm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December 3rd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3:42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9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November 12th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9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October 22nd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3:59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9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October 1st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3:56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9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September 10th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3:51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2013-2014 Academic Year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9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May 7th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9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April 16th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9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March 26th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3:51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9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February 26th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Quorum was not met until 2:50pm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February 5th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9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December 4th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9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November 13th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9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October 23rd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3:42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9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October 2nd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4:09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9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September 11th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2012-2013 Academic Yea</a:t>
                      </a:r>
                      <a:r>
                        <a:rPr lang="en-US" sz="1100" u="none" strike="noStrike" dirty="0">
                          <a:effectLst/>
                        </a:rPr>
                        <a:t>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093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from G. Wood Re: DAA Strategic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358" y="2269503"/>
            <a:ext cx="7620000" cy="3669384"/>
          </a:xfrm>
        </p:spPr>
        <p:txBody>
          <a:bodyPr/>
          <a:lstStyle/>
          <a:p>
            <a:r>
              <a:rPr lang="en-US" dirty="0" smtClean="0"/>
              <a:t>G. Wood: what are the major differences between the current academic affairs master plan and the prior one?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45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from G. Hutchinson, Provost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5808"/>
            <a:ext cx="7620000" cy="3971041"/>
          </a:xfrm>
        </p:spPr>
        <p:txBody>
          <a:bodyPr/>
          <a:lstStyle/>
          <a:p>
            <a:r>
              <a:rPr lang="en-US" dirty="0" smtClean="0"/>
              <a:t>Please see Provost Report for March 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58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from A.J. </a:t>
            </a:r>
            <a:r>
              <a:rPr lang="en-US" dirty="0" err="1" smtClean="0"/>
              <a:t>Bieszczad</a:t>
            </a:r>
            <a:r>
              <a:rPr lang="en-US" dirty="0" smtClean="0"/>
              <a:t> Re: Unit Restructuring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358" y="2269503"/>
            <a:ext cx="7620000" cy="3669384"/>
          </a:xfrm>
        </p:spPr>
        <p:txBody>
          <a:bodyPr/>
          <a:lstStyle/>
          <a:p>
            <a:r>
              <a:rPr lang="en-US" dirty="0" smtClean="0"/>
              <a:t>A.J</a:t>
            </a:r>
            <a:r>
              <a:rPr lang="en-US" dirty="0"/>
              <a:t>. </a:t>
            </a:r>
            <a:r>
              <a:rPr lang="en-US" dirty="0" err="1"/>
              <a:t>Bieszczad</a:t>
            </a:r>
            <a:r>
              <a:rPr lang="en-US" dirty="0"/>
              <a:t> asked for suggestions on what </a:t>
            </a:r>
            <a:r>
              <a:rPr lang="en-US" dirty="0" smtClean="0"/>
              <a:t>the next steps will be in light of Karen </a:t>
            </a:r>
            <a:r>
              <a:rPr lang="en-US" dirty="0"/>
              <a:t>Carey’s departure, and </a:t>
            </a:r>
            <a:r>
              <a:rPr lang="en-US" dirty="0" smtClean="0"/>
              <a:t>further, how </a:t>
            </a:r>
            <a:r>
              <a:rPr lang="en-US" dirty="0"/>
              <a:t>this will impact unit </a:t>
            </a:r>
            <a:r>
              <a:rPr lang="en-US" dirty="0" smtClean="0"/>
              <a:t>restructuring?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44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from G. Hutchinson, Provost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5808"/>
            <a:ext cx="7620000" cy="3971041"/>
          </a:xfrm>
        </p:spPr>
        <p:txBody>
          <a:bodyPr/>
          <a:lstStyle/>
          <a:p>
            <a:r>
              <a:rPr lang="en-US" dirty="0"/>
              <a:t>Please see Provost Report for March 1,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620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9356"/>
            <a:ext cx="7620000" cy="1143000"/>
          </a:xfrm>
        </p:spPr>
        <p:txBody>
          <a:bodyPr/>
          <a:lstStyle/>
          <a:p>
            <a:r>
              <a:rPr lang="en-US" dirty="0" smtClean="0"/>
              <a:t>Question from A.J. </a:t>
            </a:r>
            <a:r>
              <a:rPr lang="en-US" dirty="0" err="1" smtClean="0"/>
              <a:t>Bieszczad</a:t>
            </a:r>
            <a:r>
              <a:rPr lang="en-US" dirty="0" smtClean="0"/>
              <a:t> Re: Planning for</a:t>
            </a:r>
            <a:r>
              <a:rPr lang="en-US" dirty="0"/>
              <a:t> </a:t>
            </a:r>
            <a:r>
              <a:rPr lang="en-US" dirty="0" smtClean="0"/>
              <a:t>Increased Demand for </a:t>
            </a:r>
            <a:r>
              <a:rPr lang="en-US" dirty="0" err="1" smtClean="0"/>
              <a:t>CompSci</a:t>
            </a:r>
            <a:r>
              <a:rPr lang="en-US" dirty="0" smtClean="0"/>
              <a:t>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358" y="3193330"/>
            <a:ext cx="7620000" cy="2641862"/>
          </a:xfrm>
        </p:spPr>
        <p:txBody>
          <a:bodyPr/>
          <a:lstStyle/>
          <a:p>
            <a:r>
              <a:rPr lang="en-US" dirty="0" smtClean="0"/>
              <a:t>A.J. </a:t>
            </a:r>
            <a:r>
              <a:rPr lang="en-US" dirty="0" err="1" smtClean="0"/>
              <a:t>Bieszczad</a:t>
            </a:r>
            <a:r>
              <a:rPr lang="en-US" dirty="0" smtClean="0"/>
              <a:t>: is the </a:t>
            </a:r>
            <a:r>
              <a:rPr lang="en-US" dirty="0"/>
              <a:t>School of </a:t>
            </a:r>
            <a:r>
              <a:rPr lang="en-US" dirty="0" smtClean="0"/>
              <a:t>Education thinking </a:t>
            </a:r>
            <a:r>
              <a:rPr lang="en-US" dirty="0"/>
              <a:t>about </a:t>
            </a:r>
            <a:r>
              <a:rPr lang="en-US" dirty="0" smtClean="0"/>
              <a:t>[adding] education </a:t>
            </a:r>
            <a:r>
              <a:rPr lang="en-US" dirty="0"/>
              <a:t>teachers in computer science, due to recent reports of the </a:t>
            </a:r>
            <a:r>
              <a:rPr lang="en-US" dirty="0" smtClean="0"/>
              <a:t>[increased] demand </a:t>
            </a:r>
            <a:r>
              <a:rPr lang="en-US" dirty="0"/>
              <a:t>for computer science courses in high </a:t>
            </a:r>
            <a:r>
              <a:rPr lang="en-US" dirty="0" smtClean="0"/>
              <a:t>schools?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05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from M. Buchanan, Interim Dean, School of 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5808"/>
            <a:ext cx="7620000" cy="3971041"/>
          </a:xfrm>
        </p:spPr>
        <p:txBody>
          <a:bodyPr/>
          <a:lstStyle/>
          <a:p>
            <a:r>
              <a:rPr lang="en-US" dirty="0" smtClean="0"/>
              <a:t>M. Buchanan: we will be looking into this possibility as we restructure.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97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from V. Adams Re: Senate Quorums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358" y="2269503"/>
            <a:ext cx="7620000" cy="3669384"/>
          </a:xfrm>
        </p:spPr>
        <p:txBody>
          <a:bodyPr/>
          <a:lstStyle/>
          <a:p>
            <a:pPr marL="342900" lvl="1">
              <a:buClr>
                <a:schemeClr val="accent1"/>
              </a:buClr>
            </a:pPr>
            <a:r>
              <a:rPr lang="en-US" dirty="0" smtClean="0"/>
              <a:t>V</a:t>
            </a:r>
            <a:r>
              <a:rPr lang="en-US" dirty="0"/>
              <a:t>. </a:t>
            </a:r>
            <a:r>
              <a:rPr lang="en-US" dirty="0" smtClean="0"/>
              <a:t>Adams: when </a:t>
            </a:r>
            <a:r>
              <a:rPr lang="en-US" dirty="0"/>
              <a:t>was the last time we failed to make </a:t>
            </a:r>
            <a:r>
              <a:rPr lang="en-US" dirty="0" smtClean="0"/>
              <a:t>quorum</a:t>
            </a:r>
            <a:r>
              <a:rPr lang="en-US" dirty="0" smtClean="0"/>
              <a:t>?  Can we receive additional information on the start and end times for Senate meetings?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4241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from D. Daniels, Academic Senate Coordinator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5809"/>
            <a:ext cx="7620000" cy="3509128"/>
          </a:xfrm>
        </p:spPr>
        <p:txBody>
          <a:bodyPr/>
          <a:lstStyle/>
          <a:p>
            <a:r>
              <a:rPr lang="en-US" dirty="0" smtClean="0"/>
              <a:t>D</a:t>
            </a:r>
            <a:r>
              <a:rPr lang="en-US" dirty="0" smtClean="0"/>
              <a:t>. Daniels performed a </a:t>
            </a:r>
            <a:r>
              <a:rPr lang="en-US" dirty="0" smtClean="0"/>
              <a:t>study on Senate quorums, </a:t>
            </a:r>
            <a:r>
              <a:rPr lang="en-US" dirty="0" smtClean="0"/>
              <a:t>finding that </a:t>
            </a:r>
            <a:r>
              <a:rPr lang="en-US" dirty="0" smtClean="0"/>
              <a:t>all quorums have been met through the last four</a:t>
            </a:r>
            <a:r>
              <a:rPr lang="en-US" dirty="0" smtClean="0"/>
              <a:t> academic years (including current); on two occasions quorum was not met until approximately twenty minutes into the meeting;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slides that follow will note the starting and ending times for each Academic Senate meeting: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711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301</TotalTime>
  <Words>520</Words>
  <Application>Microsoft Office PowerPoint</Application>
  <PresentationFormat>On-screen Show (4:3)</PresentationFormat>
  <Paragraphs>198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Adjacency</vt:lpstr>
      <vt:lpstr>Intent to Raise Questions</vt:lpstr>
      <vt:lpstr>Question from G. Wood Re: DAA Strategic Plan</vt:lpstr>
      <vt:lpstr>Answer from G. Hutchinson, Provost</vt:lpstr>
      <vt:lpstr>Question from A.J. Bieszczad Re: Unit Restructuring</vt:lpstr>
      <vt:lpstr>Answer from G. Hutchinson, Provost</vt:lpstr>
      <vt:lpstr>Question from A.J. Bieszczad Re: Planning for Increased Demand for CompSci courses</vt:lpstr>
      <vt:lpstr>Answer from M. Buchanan, Interim Dean, School of Ed.</vt:lpstr>
      <vt:lpstr>Question from V. Adams Re: Senate Quorums</vt:lpstr>
      <vt:lpstr>Answer from D. Daniels, Academic Senate Coordinator</vt:lpstr>
      <vt:lpstr>Answer from D. Daniels, Academic Senate Coordinator</vt:lpstr>
      <vt:lpstr>Answer from D. Daniels, Academic Senate Coordinator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Intent to Raise Questions</dc:title>
  <dc:creator>Jeanne Grier</dc:creator>
  <cp:lastModifiedBy>Daniels, David</cp:lastModifiedBy>
  <cp:revision>13</cp:revision>
  <dcterms:created xsi:type="dcterms:W3CDTF">2015-12-01T20:53:40Z</dcterms:created>
  <dcterms:modified xsi:type="dcterms:W3CDTF">2016-03-01T20:44:32Z</dcterms:modified>
</cp:coreProperties>
</file>