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6" y="-6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9D85B7F-3E2D-4623-B1E5-8B69E6C0D542}" type="datetimeFigureOut">
              <a:rPr lang="en-US" smtClean="0"/>
              <a:pPr/>
              <a:t>4/7/2014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36E6B26-5A92-4A4D-BA2C-D97719DCE7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D85B7F-3E2D-4623-B1E5-8B69E6C0D542}"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E6B26-5A92-4A4D-BA2C-D97719DCE7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9D85B7F-3E2D-4623-B1E5-8B69E6C0D542}" type="datetimeFigureOut">
              <a:rPr lang="en-US" smtClean="0"/>
              <a:pPr/>
              <a:t>4/7/2014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6E6B26-5A92-4A4D-BA2C-D97719DCE7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9D85B7F-3E2D-4623-B1E5-8B69E6C0D542}" type="datetimeFigureOut">
              <a:rPr lang="en-US" smtClean="0"/>
              <a:pPr/>
              <a:t>4/7/2014</a:t>
            </a:fld>
            <a:endParaRPr lang="en-US"/>
          </a:p>
        </p:txBody>
      </p:sp>
      <p:sp>
        <p:nvSpPr>
          <p:cNvPr id="9" name="Slide Number Placeholder 8"/>
          <p:cNvSpPr>
            <a:spLocks noGrp="1"/>
          </p:cNvSpPr>
          <p:nvPr>
            <p:ph type="sldNum" sz="quarter" idx="15"/>
          </p:nvPr>
        </p:nvSpPr>
        <p:spPr/>
        <p:txBody>
          <a:bodyPr rtlCol="0"/>
          <a:lstStyle/>
          <a:p>
            <a:fld id="{836E6B26-5A92-4A4D-BA2C-D97719DCE78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9D85B7F-3E2D-4623-B1E5-8B69E6C0D542}" type="datetimeFigureOut">
              <a:rPr lang="en-US" smtClean="0"/>
              <a:pPr/>
              <a:t>4/7/2014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36E6B26-5A92-4A4D-BA2C-D97719DCE7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9D85B7F-3E2D-4623-B1E5-8B69E6C0D542}" type="datetimeFigureOut">
              <a:rPr lang="en-US" smtClean="0"/>
              <a:pPr/>
              <a:t>4/7/2014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6E6B26-5A92-4A4D-BA2C-D97719DCE78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9D85B7F-3E2D-4623-B1E5-8B69E6C0D542}" type="datetimeFigureOut">
              <a:rPr lang="en-US" smtClean="0"/>
              <a:pPr/>
              <a:t>4/7/2014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6E6B26-5A92-4A4D-BA2C-D97719DCE78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9D85B7F-3E2D-4623-B1E5-8B69E6C0D542}" type="datetimeFigureOut">
              <a:rPr lang="en-US" smtClean="0"/>
              <a:pPr/>
              <a:t>4/7/2014</a:t>
            </a:fld>
            <a:endParaRPr lang="en-US"/>
          </a:p>
        </p:txBody>
      </p:sp>
      <p:sp>
        <p:nvSpPr>
          <p:cNvPr id="7" name="Slide Number Placeholder 6"/>
          <p:cNvSpPr>
            <a:spLocks noGrp="1"/>
          </p:cNvSpPr>
          <p:nvPr>
            <p:ph type="sldNum" sz="quarter" idx="11"/>
          </p:nvPr>
        </p:nvSpPr>
        <p:spPr/>
        <p:txBody>
          <a:bodyPr rtlCol="0"/>
          <a:lstStyle/>
          <a:p>
            <a:fld id="{836E6B26-5A92-4A4D-BA2C-D97719DCE78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D85B7F-3E2D-4623-B1E5-8B69E6C0D542}" type="datetimeFigureOut">
              <a:rPr lang="en-US" smtClean="0"/>
              <a:pPr/>
              <a:t>4/7/2014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6E6B26-5A92-4A4D-BA2C-D97719DCE7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9D85B7F-3E2D-4623-B1E5-8B69E6C0D542}" type="datetimeFigureOut">
              <a:rPr lang="en-US" smtClean="0"/>
              <a:pPr/>
              <a:t>4/7/2014</a:t>
            </a:fld>
            <a:endParaRPr lang="en-US"/>
          </a:p>
        </p:txBody>
      </p:sp>
      <p:sp>
        <p:nvSpPr>
          <p:cNvPr id="22" name="Slide Number Placeholder 21"/>
          <p:cNvSpPr>
            <a:spLocks noGrp="1"/>
          </p:cNvSpPr>
          <p:nvPr>
            <p:ph type="sldNum" sz="quarter" idx="15"/>
          </p:nvPr>
        </p:nvSpPr>
        <p:spPr/>
        <p:txBody>
          <a:bodyPr rtlCol="0"/>
          <a:lstStyle/>
          <a:p>
            <a:fld id="{836E6B26-5A92-4A4D-BA2C-D97719DCE780}"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9D85B7F-3E2D-4623-B1E5-8B69E6C0D542}" type="datetimeFigureOut">
              <a:rPr lang="en-US" smtClean="0"/>
              <a:pPr/>
              <a:t>4/7/2014</a:t>
            </a:fld>
            <a:endParaRPr lang="en-US"/>
          </a:p>
        </p:txBody>
      </p:sp>
      <p:sp>
        <p:nvSpPr>
          <p:cNvPr id="18" name="Slide Number Placeholder 17"/>
          <p:cNvSpPr>
            <a:spLocks noGrp="1"/>
          </p:cNvSpPr>
          <p:nvPr>
            <p:ph type="sldNum" sz="quarter" idx="11"/>
          </p:nvPr>
        </p:nvSpPr>
        <p:spPr/>
        <p:txBody>
          <a:bodyPr rtlCol="0"/>
          <a:lstStyle/>
          <a:p>
            <a:fld id="{836E6B26-5A92-4A4D-BA2C-D97719DCE780}"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D85B7F-3E2D-4623-B1E5-8B69E6C0D542}" type="datetimeFigureOut">
              <a:rPr lang="en-US" smtClean="0"/>
              <a:pPr/>
              <a:t>4/7/2014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36E6B26-5A92-4A4D-BA2C-D97719DCE7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Intent to raise questions </a:t>
            </a:r>
            <a:br>
              <a:rPr lang="en-US" dirty="0" smtClean="0"/>
            </a:br>
            <a:r>
              <a:rPr lang="en-US" dirty="0" smtClean="0"/>
              <a:t>			</a:t>
            </a:r>
            <a:r>
              <a:rPr lang="en-US" dirty="0" err="1" smtClean="0"/>
              <a:t>april</a:t>
            </a:r>
            <a:r>
              <a:rPr lang="en-US" dirty="0" smtClean="0"/>
              <a:t> </a:t>
            </a:r>
            <a:r>
              <a:rPr lang="en-US" dirty="0" smtClean="0"/>
              <a:t>8</a:t>
            </a:r>
            <a:r>
              <a:rPr lang="en-US" baseline="30000" dirty="0" smtClean="0"/>
              <a:t>th</a:t>
            </a:r>
            <a:r>
              <a:rPr lang="en-US" dirty="0" smtClean="0"/>
              <a:t>, 2014</a:t>
            </a:r>
            <a:endParaRPr lang="en-US" dirty="0"/>
          </a:p>
        </p:txBody>
      </p:sp>
      <p:sp>
        <p:nvSpPr>
          <p:cNvPr id="3" name="Subtitle 2"/>
          <p:cNvSpPr>
            <a:spLocks noGrp="1"/>
          </p:cNvSpPr>
          <p:nvPr>
            <p:ph type="subTitle" idx="1"/>
          </p:nvPr>
        </p:nvSpPr>
        <p:spPr/>
        <p:txBody>
          <a:bodyPr>
            <a:normAutofit/>
          </a:bodyPr>
          <a:lstStyle/>
          <a:p>
            <a:r>
              <a:rPr lang="en-US" sz="4000" dirty="0" smtClean="0"/>
              <a:t>ACADEMIC SENATE</a:t>
            </a:r>
            <a:endParaRPr lang="en-US" sz="4000" dirty="0"/>
          </a:p>
        </p:txBody>
      </p:sp>
      <p:pic>
        <p:nvPicPr>
          <p:cNvPr id="1026" name="Picture 2" descr="C:\Users\lisa.ayre-smith\AppData\Local\Microsoft\Windows\Temporary Internet Files\Content.IE5\NX9J3G9Y\MP900382674[1].jpg"/>
          <p:cNvPicPr>
            <a:picLocks noChangeAspect="1" noChangeArrowheads="1"/>
          </p:cNvPicPr>
          <p:nvPr/>
        </p:nvPicPr>
        <p:blipFill>
          <a:blip r:embed="rId2" cstate="print"/>
          <a:srcRect/>
          <a:stretch>
            <a:fillRect/>
          </a:stretch>
        </p:blipFill>
        <p:spPr bwMode="auto">
          <a:xfrm>
            <a:off x="6248400" y="304800"/>
            <a:ext cx="2209800" cy="309372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304800" y="1295400"/>
            <a:ext cx="8229600" cy="4784725"/>
          </a:xfrm>
        </p:spPr>
        <p:txBody>
          <a:bodyPr/>
          <a:lstStyle/>
          <a:p>
            <a:pPr>
              <a:buNone/>
            </a:pPr>
            <a:r>
              <a:rPr lang="en-US" dirty="0" smtClean="0"/>
              <a:t>Q. Is it possible to have some amenities in the town center, such as a mini post office?</a:t>
            </a:r>
          </a:p>
          <a:p>
            <a:pPr>
              <a:buNone/>
            </a:pPr>
            <a:r>
              <a:rPr lang="en-US" dirty="0" smtClean="0"/>
              <a:t>	--Nitika Parmar</a:t>
            </a:r>
          </a:p>
          <a:p>
            <a:pPr>
              <a:buNone/>
            </a:pPr>
            <a:endParaRPr lang="en-US" sz="1100" dirty="0" smtClean="0"/>
          </a:p>
          <a:p>
            <a:pPr>
              <a:buNone/>
            </a:pPr>
            <a:r>
              <a:rPr lang="en-US" dirty="0" smtClean="0"/>
              <a:t> --or a gas station?(amendment by M. Francois!)</a:t>
            </a:r>
          </a:p>
          <a:p>
            <a:pPr>
              <a:buNone/>
            </a:pPr>
            <a:endParaRPr lang="en-US" dirty="0" smtClean="0"/>
          </a:p>
          <a:p>
            <a:endParaRPr lang="en-US" dirty="0"/>
          </a:p>
        </p:txBody>
      </p:sp>
      <p:pic>
        <p:nvPicPr>
          <p:cNvPr id="2051" name="Picture 3" descr="C:\Users\lisa.ayre-smith\AppData\Local\Microsoft\Windows\Temporary Internet Files\Content.IE5\NX9J3G9Y\MC900363366[1].wmf"/>
          <p:cNvPicPr>
            <a:picLocks noChangeAspect="1" noChangeArrowheads="1"/>
          </p:cNvPicPr>
          <p:nvPr/>
        </p:nvPicPr>
        <p:blipFill>
          <a:blip r:embed="rId2" cstate="print"/>
          <a:srcRect/>
          <a:stretch>
            <a:fillRect/>
          </a:stretch>
        </p:blipFill>
        <p:spPr bwMode="auto">
          <a:xfrm>
            <a:off x="914400" y="4038600"/>
            <a:ext cx="1827886" cy="1830629"/>
          </a:xfrm>
          <a:prstGeom prst="rect">
            <a:avLst/>
          </a:prstGeom>
          <a:noFill/>
        </p:spPr>
      </p:pic>
      <p:pic>
        <p:nvPicPr>
          <p:cNvPr id="2053" name="Picture 5" descr="C:\Users\lisa.ayre-smith\AppData\Local\Microsoft\Windows\Temporary Internet Files\Content.IE5\IHRMN09A\MC900150481[1].wmf"/>
          <p:cNvPicPr>
            <a:picLocks noChangeAspect="1" noChangeArrowheads="1"/>
          </p:cNvPicPr>
          <p:nvPr/>
        </p:nvPicPr>
        <p:blipFill>
          <a:blip r:embed="rId3" cstate="print"/>
          <a:srcRect/>
          <a:stretch>
            <a:fillRect/>
          </a:stretch>
        </p:blipFill>
        <p:spPr bwMode="auto">
          <a:xfrm>
            <a:off x="3726392" y="4038600"/>
            <a:ext cx="1939168" cy="1676400"/>
          </a:xfrm>
          <a:prstGeom prst="rect">
            <a:avLst/>
          </a:prstGeom>
          <a:noFill/>
        </p:spPr>
      </p:pic>
      <p:pic>
        <p:nvPicPr>
          <p:cNvPr id="2055" name="Picture 7" descr="C:\Users\lisa.ayre-smith\AppData\Local\Microsoft\Windows\Temporary Internet Files\Content.IE5\IHRMN09A\MC900339378[1].wmf"/>
          <p:cNvPicPr>
            <a:picLocks noChangeAspect="1" noChangeArrowheads="1"/>
          </p:cNvPicPr>
          <p:nvPr/>
        </p:nvPicPr>
        <p:blipFill>
          <a:blip r:embed="rId4" cstate="print"/>
          <a:srcRect/>
          <a:stretch>
            <a:fillRect/>
          </a:stretch>
        </p:blipFill>
        <p:spPr bwMode="auto">
          <a:xfrm>
            <a:off x="6553200" y="4114800"/>
            <a:ext cx="1600200" cy="16002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228600" y="1143000"/>
            <a:ext cx="8458200" cy="5334000"/>
          </a:xfrm>
        </p:spPr>
        <p:txBody>
          <a:bodyPr>
            <a:normAutofit fontScale="62500" lnSpcReduction="20000"/>
          </a:bodyPr>
          <a:lstStyle/>
          <a:p>
            <a:pPr>
              <a:buNone/>
            </a:pPr>
            <a:r>
              <a:rPr lang="en-US" dirty="0" smtClean="0"/>
              <a:t>	</a:t>
            </a:r>
            <a:r>
              <a:rPr lang="en-US" sz="3400" dirty="0" smtClean="0"/>
              <a:t>We </a:t>
            </a:r>
            <a:r>
              <a:rPr lang="en-US" sz="3400" dirty="0" smtClean="0"/>
              <a:t>are working with Coast Copy Center, located in the Town Center, as this would be a logical location for post office type services.  They are in the information gathering and development stage for the provision of a mail and package mailing outlet within their existing operation.  They are working with the USPO, FedEx and UPS.  No specific timeline can be offered at this time.  Information on services and timeline will be forwarded as available.</a:t>
            </a:r>
          </a:p>
          <a:p>
            <a:endParaRPr lang="en-US" sz="3400" dirty="0" smtClean="0"/>
          </a:p>
          <a:p>
            <a:pPr>
              <a:buNone/>
            </a:pPr>
            <a:r>
              <a:rPr lang="en-US" sz="3400" dirty="0" smtClean="0"/>
              <a:t>	I </a:t>
            </a:r>
            <a:r>
              <a:rPr lang="en-US" sz="3400" dirty="0" smtClean="0"/>
              <a:t>know this next question was light hearted, but University Glen Corporation has no plans to provide a gas station on the </a:t>
            </a:r>
            <a:r>
              <a:rPr lang="en-US" sz="3400" dirty="0" smtClean="0"/>
              <a:t>CSU Channel Islands </a:t>
            </a:r>
            <a:r>
              <a:rPr lang="en-US" sz="3400" dirty="0" smtClean="0"/>
              <a:t>campus.  Limited campus demographics and significant regulatory issues are not conducive to offering this service.</a:t>
            </a:r>
          </a:p>
          <a:p>
            <a:pPr>
              <a:buNone/>
            </a:pPr>
            <a:r>
              <a:rPr lang="en-US" sz="3400" dirty="0" smtClean="0"/>
              <a:t>	</a:t>
            </a:r>
          </a:p>
          <a:p>
            <a:pPr>
              <a:buNone/>
            </a:pPr>
            <a:r>
              <a:rPr lang="en-US" sz="3400" dirty="0" smtClean="0"/>
              <a:t>	</a:t>
            </a:r>
            <a:r>
              <a:rPr lang="en-US" sz="3400" dirty="0" smtClean="0"/>
              <a:t>Erik </a:t>
            </a:r>
            <a:r>
              <a:rPr lang="en-US" sz="3400" dirty="0" smtClean="0"/>
              <a:t>Blaine, AVP of Administrative Services</a:t>
            </a:r>
          </a:p>
          <a:p>
            <a:pPr>
              <a:buNone/>
            </a:pPr>
            <a:endParaRPr lang="en-US" dirty="0" smtClean="0"/>
          </a:p>
          <a:p>
            <a:endParaRPr lang="en-US" dirty="0"/>
          </a:p>
        </p:txBody>
      </p:sp>
      <p:pic>
        <p:nvPicPr>
          <p:cNvPr id="1026" name="Picture 2" descr="C:\Users\lisa.ayre-smith\AppData\Local\Microsoft\Windows\Temporary Internet Files\Content.IE5\G8MWN2KQ\MC900089274[1].wmf"/>
          <p:cNvPicPr>
            <a:picLocks noChangeAspect="1" noChangeArrowheads="1"/>
          </p:cNvPicPr>
          <p:nvPr/>
        </p:nvPicPr>
        <p:blipFill>
          <a:blip r:embed="rId2" cstate="print"/>
          <a:srcRect/>
          <a:stretch>
            <a:fillRect/>
          </a:stretch>
        </p:blipFill>
        <p:spPr bwMode="auto">
          <a:xfrm>
            <a:off x="6705600" y="5257800"/>
            <a:ext cx="1837030" cy="129570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228600" y="533400"/>
            <a:ext cx="8458200" cy="5943600"/>
          </a:xfrm>
        </p:spPr>
        <p:txBody>
          <a:bodyPr>
            <a:normAutofit/>
          </a:bodyPr>
          <a:lstStyle/>
          <a:p>
            <a:pPr>
              <a:buNone/>
            </a:pPr>
            <a:r>
              <a:rPr lang="en-US" dirty="0" smtClean="0"/>
              <a:t>	</a:t>
            </a:r>
            <a:endParaRPr lang="en-US" dirty="0" smtClean="0"/>
          </a:p>
          <a:p>
            <a:pPr>
              <a:buNone/>
            </a:pPr>
            <a:r>
              <a:rPr lang="en-US" dirty="0" smtClean="0"/>
              <a:t>Where are we at in </a:t>
            </a:r>
            <a:r>
              <a:rPr lang="en-US" dirty="0" smtClean="0"/>
              <a:t>the Computer </a:t>
            </a:r>
            <a:r>
              <a:rPr lang="en-US" dirty="0" smtClean="0"/>
              <a:t>Refresh Program</a:t>
            </a:r>
            <a:r>
              <a:rPr lang="en-US" dirty="0" smtClean="0"/>
              <a:t>?</a:t>
            </a:r>
          </a:p>
          <a:p>
            <a:pPr>
              <a:buNone/>
            </a:pPr>
            <a:r>
              <a:rPr lang="en-US" dirty="0" smtClean="0"/>
              <a:t>-</a:t>
            </a:r>
            <a:r>
              <a:rPr lang="en-US" dirty="0" smtClean="0"/>
              <a:t>- </a:t>
            </a:r>
            <a:r>
              <a:rPr lang="en-US" dirty="0" smtClean="0"/>
              <a:t>Kathryn </a:t>
            </a:r>
            <a:r>
              <a:rPr lang="en-US" dirty="0" smtClean="0"/>
              <a:t>Leonard</a:t>
            </a:r>
          </a:p>
          <a:p>
            <a:pPr>
              <a:buNone/>
            </a:pPr>
            <a:endParaRPr lang="en-US" dirty="0" smtClean="0"/>
          </a:p>
          <a:p>
            <a:pPr>
              <a:buNone/>
            </a:pPr>
            <a:endParaRPr lang="en-US" dirty="0" smtClean="0"/>
          </a:p>
          <a:p>
            <a:endParaRPr lang="en-US" dirty="0"/>
          </a:p>
        </p:txBody>
      </p:sp>
      <p:pic>
        <p:nvPicPr>
          <p:cNvPr id="10" name="Picture 7" descr="C:\Users\lisa.ayre-smith\AppData\Local\Microsoft\Windows\Temporary Internet Files\Content.IE5\G8MWN2KQ\MP900442309[1].jpg"/>
          <p:cNvPicPr>
            <a:picLocks noChangeAspect="1" noChangeArrowheads="1"/>
          </p:cNvPicPr>
          <p:nvPr/>
        </p:nvPicPr>
        <p:blipFill>
          <a:blip r:embed="rId2" cstate="print"/>
          <a:srcRect/>
          <a:stretch>
            <a:fillRect/>
          </a:stretch>
        </p:blipFill>
        <p:spPr bwMode="auto">
          <a:xfrm>
            <a:off x="1828800" y="2362200"/>
            <a:ext cx="5029200" cy="33528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3" descr="C:\Program Files\Microsoft Office\MEDIA\CAGCAT10\j0300520.gif"/>
          <p:cNvPicPr>
            <a:picLocks noChangeAspect="1" noChangeArrowheads="1" noCrop="1"/>
          </p:cNvPicPr>
          <p:nvPr/>
        </p:nvPicPr>
        <p:blipFill>
          <a:blip r:embed="rId2" cstate="print"/>
          <a:srcRect/>
          <a:stretch>
            <a:fillRect/>
          </a:stretch>
        </p:blipFill>
        <p:spPr bwMode="auto">
          <a:xfrm>
            <a:off x="6781800" y="5791200"/>
            <a:ext cx="952500" cy="819150"/>
          </a:xfrm>
          <a:prstGeom prst="rect">
            <a:avLst/>
          </a:prstGeom>
          <a:noFill/>
        </p:spPr>
      </p:pic>
      <p:sp>
        <p:nvSpPr>
          <p:cNvPr id="3073" name="Rectangle 1"/>
          <p:cNvSpPr>
            <a:spLocks noChangeArrowheads="1"/>
          </p:cNvSpPr>
          <p:nvPr/>
        </p:nvSpPr>
        <p:spPr bwMode="auto">
          <a:xfrm>
            <a:off x="381000" y="533401"/>
            <a:ext cx="8001000" cy="5744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ea typeface="Calibri" pitchFamily="34" charset="0"/>
                <a:cs typeface="Times New Roman" pitchFamily="18" charset="0"/>
              </a:rPr>
              <a:t> There is no longer a centralized computer refresh program. The money that was previously used for that purpose was distributed on a proportional basis to each Division, effective this budget year. Each Division is responsible for allocating funds to maintain their stock of computers. </a:t>
            </a:r>
          </a:p>
          <a:p>
            <a:pPr marL="0" marR="0" lvl="0" indent="0" algn="l" defTabSz="914400" rtl="0" eaLnBrk="1" fontAlgn="base" latinLnBrk="0" hangingPunct="1">
              <a:lnSpc>
                <a:spcPct val="100000"/>
              </a:lnSpc>
              <a:spcBef>
                <a:spcPct val="0"/>
              </a:spcBef>
              <a:spcAft>
                <a:spcPct val="0"/>
              </a:spcAft>
              <a:buClrTx/>
              <a:buSzTx/>
              <a:buFontTx/>
              <a:buNone/>
              <a:tabLst/>
            </a:pPr>
            <a:r>
              <a:rPr lang="en-US" dirty="0" smtClean="0">
                <a:solidFill>
                  <a:srgbClr val="000000"/>
                </a:solidFill>
                <a:ea typeface="Calibri" pitchFamily="34" charset="0"/>
                <a:cs typeface="Times New Roman" pitchFamily="18" charset="0"/>
              </a:rPr>
              <a:t>--</a:t>
            </a:r>
            <a:r>
              <a:rPr kumimoji="0" lang="en-US" b="0" i="0" u="none" strike="noStrike" cap="none" normalizeH="0" baseline="0" dirty="0" smtClean="0">
                <a:ln>
                  <a:noFill/>
                </a:ln>
                <a:solidFill>
                  <a:srgbClr val="000000"/>
                </a:solidFill>
                <a:effectLst/>
                <a:ea typeface="Calibri" pitchFamily="34" charset="0"/>
                <a:cs typeface="Times New Roman" pitchFamily="18" charset="0"/>
              </a:rPr>
              <a:t>Michael Berman, VP Technology and Communication</a:t>
            </a:r>
            <a:endParaRPr kumimoji="0" lang="en-US"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ea typeface="Calibri" pitchFamily="34" charset="0"/>
                <a:cs typeface="Times New Roman" pitchFamily="18" charset="0"/>
              </a:rPr>
              <a:t>2) T</a:t>
            </a: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he computer refresh funds were supplemented by new and additional general funds dollars to increase O&amp;M needs. That distribution about doubled the funds available  for O&amp;M and divisional computer refresh.  </a:t>
            </a:r>
          </a:p>
          <a:p>
            <a:pPr marL="0" marR="0" lvl="0" indent="0" algn="l" defTabSz="914400" rtl="0" eaLnBrk="0" fontAlgn="base" latinLnBrk="0" hangingPunct="0">
              <a:lnSpc>
                <a:spcPct val="100000"/>
              </a:lnSpc>
              <a:spcBef>
                <a:spcPct val="0"/>
              </a:spcBef>
              <a:spcAft>
                <a:spcPct val="0"/>
              </a:spcAft>
              <a:buClrTx/>
              <a:buSzTx/>
              <a:buFontTx/>
              <a:buNone/>
              <a:tabLst/>
            </a:pPr>
            <a:r>
              <a:rPr lang="en-US" dirty="0" smtClean="0">
                <a:solidFill>
                  <a:srgbClr val="000000"/>
                </a:solidFill>
                <a:ea typeface="Times New Roman" pitchFamily="18" charset="0"/>
                <a:cs typeface="Times New Roman" pitchFamily="18" charset="0"/>
              </a:rPr>
              <a:t>--</a:t>
            </a:r>
            <a:r>
              <a:rPr kumimoji="0" lang="en-US" b="0" i="0" u="none" strike="noStrike" cap="none" normalizeH="0" baseline="0" dirty="0" smtClean="0">
                <a:ln>
                  <a:noFill/>
                </a:ln>
                <a:solidFill>
                  <a:srgbClr val="000000"/>
                </a:solidFill>
                <a:effectLst/>
                <a:ea typeface="Times New Roman" pitchFamily="18" charset="0"/>
                <a:cs typeface="Times New Roman" pitchFamily="18" charset="0"/>
              </a:rPr>
              <a:t>Ysabel Trinidad, VP of Finance and Administration</a:t>
            </a:r>
            <a:endParaRPr lang="en-US" dirty="0" smtClean="0">
              <a:solidFill>
                <a:srgbClr val="000000"/>
              </a:solidFill>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dirty="0" smtClean="0">
              <a:solidFill>
                <a:srgbClr val="000000"/>
              </a:solidFill>
              <a:cs typeface="Times New Roman" pitchFamily="18" charset="0"/>
            </a:endParaRPr>
          </a:p>
          <a:p>
            <a:r>
              <a:rPr lang="en-US" dirty="0" smtClean="0"/>
              <a:t>Within Academic Affairs funding was distributed to each AVP for faculty and staff computer refresh.  It is my understanding that each area placed orders and that new machines should be delivered at any time.  Faculty should contact their AVP offices for details about the status of specific orders.  When new machines are </a:t>
            </a:r>
            <a:r>
              <a:rPr lang="en-US" dirty="0" smtClean="0"/>
              <a:t>delivered, </a:t>
            </a:r>
            <a:r>
              <a:rPr lang="en-US" dirty="0" smtClean="0"/>
              <a:t>old machines being refreshed must be returned for disposal or potential reuse elsewhere on campus.</a:t>
            </a:r>
            <a:br>
              <a:rPr lang="en-US" dirty="0" smtClean="0"/>
            </a:br>
            <a:r>
              <a:rPr lang="en-US" dirty="0" smtClean="0"/>
              <a:t>--Dan Wakelee, Associate Provost</a:t>
            </a:r>
            <a:endParaRPr lang="en-US"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TotalTime>
  <Words>27</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Intent to raise questions     april 8th, 2014</vt:lpstr>
      <vt:lpstr>Slide 2</vt:lpstr>
      <vt:lpstr>Slide 3</vt:lpstr>
      <vt:lpstr>Slide 4</vt:lpstr>
      <vt:lpstr>Slide 5</vt:lpstr>
    </vt:vector>
  </TitlesOfParts>
  <Company>CSUCI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Lisa Ayre-Smith</dc:creator>
  <cp:lastModifiedBy>Lisa Ayre-Smith</cp:lastModifiedBy>
  <cp:revision>20</cp:revision>
  <dcterms:created xsi:type="dcterms:W3CDTF">2014-04-04T21:17:24Z</dcterms:created>
  <dcterms:modified xsi:type="dcterms:W3CDTF">2014-04-07T21:24:22Z</dcterms:modified>
</cp:coreProperties>
</file>