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4" r:id="rId4"/>
    <p:sldId id="257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50" b="1" i="0" baseline="0" dirty="0">
                <a:effectLst/>
              </a:rPr>
              <a:t>2014-15 New TT </a:t>
            </a:r>
            <a:r>
              <a:rPr lang="en-US" sz="1850" b="1" i="0" baseline="0" dirty="0" smtClean="0">
                <a:effectLst/>
              </a:rPr>
              <a:t>Faculty - Ethnicity</a:t>
            </a:r>
            <a:endParaRPr lang="en-US" sz="1850" dirty="0">
              <a:effectLst/>
            </a:endParaRPr>
          </a:p>
        </c:rich>
      </c:tx>
      <c:layout/>
      <c:spPr>
        <a:scene3d>
          <a:camera prst="orthographicFront"/>
          <a:lightRig rig="threePt" dir="t"/>
        </a:scene3d>
        <a:sp3d>
          <a:bevelT w="6350"/>
        </a:sp3d>
      </c:spPr>
    </c:title>
    <c:plotArea>
      <c:layout/>
      <c:pieChart>
        <c:varyColors val="1"/>
        <c:ser>
          <c:idx val="0"/>
          <c:order val="0"/>
          <c:tx>
            <c:strRef>
              <c:f>Sheet2!$E$56</c:f>
              <c:strCache>
                <c:ptCount val="1"/>
                <c:pt idx="0">
                  <c:v>TT Fac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2"/>
              <c:layout>
                <c:manualLayout>
                  <c:x val="1.2405447269910937E-2"/>
                  <c:y val="8.1397761600554619E-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="1" baseline="0"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Sheet2!$D$57:$D$59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Asian</c:v>
                </c:pt>
              </c:strCache>
            </c:strRef>
          </c:cat>
          <c:val>
            <c:numRef>
              <c:f>Sheet2!$E$57:$E$59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Sheet2!$F$56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Sheet2!$D$57:$D$59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Asian</c:v>
                </c:pt>
              </c:strCache>
            </c:strRef>
          </c:cat>
          <c:val>
            <c:numRef>
              <c:f>Sheet2!$F$57:$F$59</c:f>
              <c:numCache>
                <c:formatCode>0%</c:formatCode>
                <c:ptCount val="3"/>
                <c:pt idx="0">
                  <c:v>0.23529411764705885</c:v>
                </c:pt>
                <c:pt idx="1">
                  <c:v>0.70588235294117663</c:v>
                </c:pt>
                <c:pt idx="2">
                  <c:v>5.8823529411764705E-2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600" b="1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50" dirty="0"/>
              <a:t>2014-15</a:t>
            </a:r>
            <a:r>
              <a:rPr lang="en-US" sz="1850" baseline="0" dirty="0"/>
              <a:t> New TT </a:t>
            </a:r>
            <a:r>
              <a:rPr lang="en-US" sz="1850" baseline="0" dirty="0" smtClean="0"/>
              <a:t>Faculty - Gender</a:t>
            </a:r>
            <a:endParaRPr lang="en-US" sz="185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Sheet2!$E$75</c:f>
              <c:strCache>
                <c:ptCount val="1"/>
                <c:pt idx="0">
                  <c:v>TT Fac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baseline="0"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Sheet2!$D$76:$D$77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Sheet2!$E$76:$E$77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Sheet2!$D$77</c:f>
              <c:strCache>
                <c:ptCount val="1"/>
                <c:pt idx="0">
                  <c:v>Male</c:v>
                </c:pt>
              </c:strCache>
            </c:strRef>
          </c:tx>
          <c:cat>
            <c:strRef>
              <c:f>Sheet2!$D$76:$D$77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Sheet2!$E$77:$F$77</c:f>
              <c:numCache>
                <c:formatCode>0%</c:formatCode>
                <c:ptCount val="2"/>
                <c:pt idx="0" formatCode="General">
                  <c:v>6</c:v>
                </c:pt>
                <c:pt idx="1">
                  <c:v>0.35294117647058826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8655677615441233"/>
          <c:y val="0.44295213447850063"/>
          <c:w val="0.19734664096846508"/>
          <c:h val="0.15296931879297149"/>
        </c:manualLayout>
      </c:layout>
      <c:txPr>
        <a:bodyPr/>
        <a:lstStyle/>
        <a:p>
          <a:pPr>
            <a:defRPr sz="1600" b="1" baseline="0"/>
          </a:pPr>
          <a:endParaRPr lang="en-US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C30">
                <a:lumMod val="100000"/>
              </a:srgbClr>
            </a:gs>
            <a:gs pos="81000">
              <a:srgbClr val="243329"/>
            </a:gs>
            <a:gs pos="12000">
              <a:srgbClr val="47401B"/>
            </a:gs>
            <a:gs pos="30000">
              <a:schemeClr val="accent5">
                <a:lumMod val="5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CDAEB0-4FB3-4A18-9D3B-6353C616CD0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92B76D-5BF8-4D24-AAC8-F65CC81A9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44196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April 29,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1459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Classification Expense Comparison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6477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9965" y="2953434"/>
            <a:ext cx="287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Instruction/Academic Support</a:t>
            </a:r>
          </a:p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5908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O&amp;M 19%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276600"/>
            <a:ext cx="199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Institutional Support</a:t>
            </a:r>
          </a:p>
          <a:p>
            <a:r>
              <a:rPr lang="en-US" dirty="0" smtClean="0"/>
              <a:t>19%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343400"/>
            <a:ext cx="168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Services</a:t>
            </a:r>
          </a:p>
          <a:p>
            <a:r>
              <a:rPr lang="en-US" dirty="0" smtClean="0"/>
              <a:t>11%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334000"/>
            <a:ext cx="138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1%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1088" y="16002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FY 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6248400"/>
            <a:ext cx="50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Ysabel Trinidad, VP for Fiscal Services,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64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Tenure-Track Faculty 2014-15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44196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Prepared by Faculty Affairs Office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646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Tenure-Track Faculty </a:t>
            </a:r>
            <a:br>
              <a:rPr lang="en-US" dirty="0" smtClean="0"/>
            </a:br>
            <a:r>
              <a:rPr lang="en-US" dirty="0" smtClean="0"/>
              <a:t>Rank and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Autofit/>
          </a:bodyPr>
          <a:lstStyle/>
          <a:p>
            <a:pPr marL="91440">
              <a:spcBef>
                <a:spcPts val="0"/>
              </a:spcBef>
            </a:pPr>
            <a:r>
              <a:rPr lang="en-US" sz="1650" b="1" dirty="0"/>
              <a:t>Faculty	</a:t>
            </a:r>
            <a:r>
              <a:rPr lang="en-US" sz="1650" b="1" dirty="0" smtClean="0"/>
              <a:t>		Rank </a:t>
            </a:r>
            <a:r>
              <a:rPr lang="en-US" sz="1650" b="1" dirty="0"/>
              <a:t>- Program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Ms. Colleen Harris-Keith	Assistant Librarian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Geoffrey Dilly	</a:t>
            </a:r>
            <a:r>
              <a:rPr lang="en-US" sz="1650" dirty="0" smtClean="0"/>
              <a:t>	Assistant </a:t>
            </a:r>
            <a:r>
              <a:rPr lang="en-US" sz="1650" dirty="0"/>
              <a:t>Professor - Biology: Animal Physiology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Ahmed Awad	</a:t>
            </a:r>
            <a:r>
              <a:rPr lang="en-US" sz="1650" dirty="0" smtClean="0"/>
              <a:t>	Assistant </a:t>
            </a:r>
            <a:r>
              <a:rPr lang="en-US" sz="1650" dirty="0"/>
              <a:t>Professor - Chemistry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Jennie Luna	</a:t>
            </a:r>
            <a:r>
              <a:rPr lang="en-US" sz="1650" dirty="0" smtClean="0"/>
              <a:t>	Assistant </a:t>
            </a:r>
            <a:r>
              <a:rPr lang="en-US" sz="1650" dirty="0"/>
              <a:t>Professor - Chicana/o Studies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Brian Thoms	</a:t>
            </a:r>
            <a:r>
              <a:rPr lang="en-US" sz="1650" dirty="0" smtClean="0"/>
              <a:t>	Assistant </a:t>
            </a:r>
            <a:r>
              <a:rPr lang="en-US" sz="1650" dirty="0"/>
              <a:t>Professor - Computer Science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Bryan Tomlin	</a:t>
            </a:r>
            <a:r>
              <a:rPr lang="en-US" sz="1650" dirty="0" smtClean="0"/>
              <a:t>	Assistant </a:t>
            </a:r>
            <a:r>
              <a:rPr lang="en-US" sz="1650" dirty="0"/>
              <a:t>Professor - Economics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Michelle </a:t>
            </a:r>
            <a:r>
              <a:rPr lang="en-US" sz="1650" dirty="0" smtClean="0"/>
              <a:t>Dean-Lorenzini</a:t>
            </a:r>
            <a:r>
              <a:rPr lang="en-US" sz="1650" dirty="0"/>
              <a:t>	Assistant Professor - Special Education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</a:t>
            </a:r>
            <a:r>
              <a:rPr lang="en-US" sz="1650" dirty="0" smtClean="0"/>
              <a:t>Nien-Tsu Chen		Assistant </a:t>
            </a:r>
            <a:r>
              <a:rPr lang="en-US" sz="1650" dirty="0"/>
              <a:t>Professor - Health Communication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Susan Andrzejewski	Assistant Professor - Marketing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Ekin Pehlivan Yalcin	Assistant Professor - Marketing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Selenne Banuelos	Assistant Professor - Mathematics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Ms. Cynthia Flores	</a:t>
            </a:r>
            <a:r>
              <a:rPr lang="en-US" sz="1650" dirty="0" smtClean="0"/>
              <a:t>	Assistant </a:t>
            </a:r>
            <a:r>
              <a:rPr lang="en-US" sz="1650" dirty="0"/>
              <a:t>Professor - Mathematics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Ms. Colleen Nevins	</a:t>
            </a:r>
            <a:r>
              <a:rPr lang="en-US" sz="1650" dirty="0" smtClean="0"/>
              <a:t>Assistant </a:t>
            </a:r>
            <a:r>
              <a:rPr lang="en-US" sz="1650" dirty="0"/>
              <a:t>Professor - Nursing: Medical Surgical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Matthew Campbell	Assistant Professor - Psychology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Margarita Lopez	</a:t>
            </a:r>
            <a:r>
              <a:rPr lang="en-US" sz="1650" dirty="0" smtClean="0"/>
              <a:t>Assistant </a:t>
            </a:r>
            <a:r>
              <a:rPr lang="en-US" sz="1650" dirty="0"/>
              <a:t>Professor - Spanish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Carol Mack	</a:t>
            </a:r>
            <a:r>
              <a:rPr lang="en-US" sz="1650" dirty="0" smtClean="0"/>
              <a:t>	Associate </a:t>
            </a:r>
            <a:r>
              <a:rPr lang="en-US" sz="1650" dirty="0"/>
              <a:t>Professor - Gerontology/Health Sciences</a:t>
            </a:r>
          </a:p>
          <a:p>
            <a:pPr marL="91440">
              <a:spcBef>
                <a:spcPts val="0"/>
              </a:spcBef>
            </a:pPr>
            <a:r>
              <a:rPr lang="en-US" sz="1650" dirty="0"/>
              <a:t>Dr. Michael Soltys	</a:t>
            </a:r>
            <a:r>
              <a:rPr lang="en-US" sz="1650" dirty="0" smtClean="0"/>
              <a:t>	Professor </a:t>
            </a:r>
            <a:r>
              <a:rPr lang="en-US" sz="1650" dirty="0"/>
              <a:t>- Computer Science</a:t>
            </a:r>
          </a:p>
          <a:p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xmlns="" val="6919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0530229"/>
              </p:ext>
            </p:extLst>
          </p:nvPr>
        </p:nvGraphicFramePr>
        <p:xfrm>
          <a:off x="152400" y="152400"/>
          <a:ext cx="4648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2462757"/>
              </p:ext>
            </p:extLst>
          </p:nvPr>
        </p:nvGraphicFramePr>
        <p:xfrm>
          <a:off x="4267200" y="2667000"/>
          <a:ext cx="4733924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67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64276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</TotalTime>
  <Words>72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Budget Update</vt:lpstr>
      <vt:lpstr>Functional Classification Expense Comparison</vt:lpstr>
      <vt:lpstr>New Tenure-Track Faculty 2014-15</vt:lpstr>
      <vt:lpstr>New Tenure-Track Faculty  Rank and Program</vt:lpstr>
      <vt:lpstr>Slide 5</vt:lpstr>
      <vt:lpstr>Slide 6</vt:lpstr>
    </vt:vector>
  </TitlesOfParts>
  <Company>CSU Channel Islands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Tenure-Track Faculty 2014-15</dc:title>
  <dc:creator>CSU User</dc:creator>
  <cp:lastModifiedBy>Lisa Ayre-Smith</cp:lastModifiedBy>
  <cp:revision>13</cp:revision>
  <dcterms:created xsi:type="dcterms:W3CDTF">2014-04-29T18:08:39Z</dcterms:created>
  <dcterms:modified xsi:type="dcterms:W3CDTF">2014-04-29T21:20:50Z</dcterms:modified>
</cp:coreProperties>
</file>