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EB5ECD5-515E-4817-8A06-1D2ED2C83850}" type="datetime4">
              <a:rPr lang="en-US" smtClean="0"/>
              <a:pPr/>
              <a:t>October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1D72EBF8-7CF5-44B7-B2BF-E22DE4D0703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5B59F4-DDCB-41FF-83F5-A48440F36FA7}" type="datetime4">
              <a:rPr lang="en-US" smtClean="0"/>
              <a:pPr/>
              <a:t>October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userDrawn="1"/>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userDrawn="1"/>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userDrawn="1"/>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056348-D703-428C-A1C4-7D6796EF5F41}" type="datetime4">
              <a:rPr lang="en-US" smtClean="0"/>
              <a:pPr/>
              <a:t>October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32D1919-1B5F-4141-B613-3E5C6008A186}" type="datetime4">
              <a:rPr lang="en-US" smtClean="0"/>
              <a:pPr/>
              <a:t>October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AD22427-B1DD-49E6-9F05-DE0F1467D7DC}" type="datetime4">
              <a:rPr lang="en-US" smtClean="0"/>
              <a:pPr/>
              <a:t>October 28, 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BCCA7B5-8BC9-491C-A887-7C3E7ED947D8}" type="datetime4">
              <a:rPr lang="en-US" smtClean="0"/>
              <a:pPr/>
              <a:t>October 28,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BDA18ED0-40F2-434C-A848-B92581875164}" type="datetime4">
              <a:rPr lang="en-US" smtClean="0"/>
              <a:pPr/>
              <a:t>October 28, 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72EBF8-7CF5-44B7-B2BF-E22DE4D0703D}"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7855437F-F4F9-44A9-B4D3-9191CA04E889}" type="datetime4">
              <a:rPr lang="en-US" smtClean="0"/>
              <a:pPr/>
              <a:t>October 28, 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39A24E59-01D0-4537-B876-7E5EC75B028D}" type="datetime4">
              <a:rPr lang="en-US" smtClean="0"/>
              <a:pPr/>
              <a:t>October 28, 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D72EBF8-7CF5-44B7-B2BF-E22DE4D0703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55A2E49-18A1-40BC-BA5D-5A2EC8FDDF15}" type="datetime4">
              <a:rPr lang="en-US" smtClean="0"/>
              <a:pPr/>
              <a:t>October 28,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2983DA4-3B24-449B-95CA-514EB7E30A99}" type="datetime4">
              <a:rPr lang="en-US" smtClean="0"/>
              <a:pPr/>
              <a:t>October 28, 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72EBF8-7CF5-44B7-B2BF-E22DE4D0703D}"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942120D2-3948-4F8F-BE5D-E7E7D97880B2}" type="datetime4">
              <a:rPr lang="en-US" smtClean="0"/>
              <a:pPr/>
              <a:t>October 28, 2014</a:t>
            </a:fld>
            <a:endParaRPr lang="en-US" dirty="0" err="1"/>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1D72EBF8-7CF5-44B7-B2BF-E22DE4D0703D}"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Intent to Raise Questions</a:t>
            </a:r>
            <a:endParaRPr lang="en-US" dirty="0"/>
          </a:p>
        </p:txBody>
      </p:sp>
      <p:sp>
        <p:nvSpPr>
          <p:cNvPr id="3" name="Subtitle 2"/>
          <p:cNvSpPr>
            <a:spLocks noGrp="1"/>
          </p:cNvSpPr>
          <p:nvPr>
            <p:ph type="subTitle" idx="1"/>
          </p:nvPr>
        </p:nvSpPr>
        <p:spPr/>
        <p:txBody>
          <a:bodyPr/>
          <a:lstStyle/>
          <a:p>
            <a:r>
              <a:rPr lang="en-US" dirty="0" smtClean="0"/>
              <a:t>October 28, 2014</a:t>
            </a:r>
            <a:endParaRPr lang="en-US" dirty="0"/>
          </a:p>
        </p:txBody>
      </p:sp>
    </p:spTree>
    <p:extLst>
      <p:ext uri="{BB962C8B-B14F-4D97-AF65-F5344CB8AC3E}">
        <p14:creationId xmlns:p14="http://schemas.microsoft.com/office/powerpoint/2010/main" val="2355015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Ray </a:t>
            </a:r>
            <a:r>
              <a:rPr lang="en-US" dirty="0" err="1" smtClean="0"/>
              <a:t>Porras</a:t>
            </a:r>
            <a:r>
              <a:rPr lang="en-US" dirty="0" smtClean="0"/>
              <a:t>, (again)</a:t>
            </a:r>
            <a:endParaRPr lang="en-US" dirty="0"/>
          </a:p>
        </p:txBody>
      </p:sp>
      <p:sp>
        <p:nvSpPr>
          <p:cNvPr id="3" name="Content Placeholder 2"/>
          <p:cNvSpPr>
            <a:spLocks noGrp="1"/>
          </p:cNvSpPr>
          <p:nvPr>
            <p:ph idx="1"/>
          </p:nvPr>
        </p:nvSpPr>
        <p:spPr>
          <a:xfrm>
            <a:off x="685800" y="1600200"/>
            <a:ext cx="7772400" cy="3964743"/>
          </a:xfrm>
        </p:spPr>
        <p:txBody>
          <a:bodyPr>
            <a:noAutofit/>
          </a:bodyPr>
          <a:lstStyle/>
          <a:p>
            <a:r>
              <a:rPr lang="en-US" sz="2800" dirty="0"/>
              <a:t>The campus is just completing an exterior way-finding master plan effort that includes developing strategies for campus maps and signage that will identify buildings, major exterior spaces and parking.  It also identifies an information kiosk that is proposed for out on University Drive near Lewis Road.  This will be an unmanned kiosk that will provide information for people coming to campus, and it might eventually include digital maps.</a:t>
            </a:r>
          </a:p>
        </p:txBody>
      </p:sp>
    </p:spTree>
    <p:extLst>
      <p:ext uri="{BB962C8B-B14F-4D97-AF65-F5344CB8AC3E}">
        <p14:creationId xmlns:p14="http://schemas.microsoft.com/office/powerpoint/2010/main" val="410908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Janet </a:t>
            </a:r>
            <a:r>
              <a:rPr lang="en-US" dirty="0" err="1" smtClean="0"/>
              <a:t>Pinkley</a:t>
            </a:r>
            <a:r>
              <a:rPr lang="en-US" dirty="0" smtClean="0"/>
              <a:t>: Printing in the Library</a:t>
            </a:r>
            <a:endParaRPr lang="en-US" dirty="0"/>
          </a:p>
        </p:txBody>
      </p:sp>
      <p:sp>
        <p:nvSpPr>
          <p:cNvPr id="3" name="Content Placeholder 2"/>
          <p:cNvSpPr>
            <a:spLocks noGrp="1"/>
          </p:cNvSpPr>
          <p:nvPr>
            <p:ph idx="1"/>
          </p:nvPr>
        </p:nvSpPr>
        <p:spPr/>
        <p:txBody>
          <a:bodyPr>
            <a:normAutofit/>
          </a:bodyPr>
          <a:lstStyle/>
          <a:p>
            <a:r>
              <a:rPr lang="en-US" sz="3200" dirty="0"/>
              <a:t>Library faculty are the front line support for student printing issues. When will service level agreement be revisited, what steps are being taken to include tier one service providers and how are students able to participate in these discussions and provide </a:t>
            </a:r>
            <a:r>
              <a:rPr lang="en-US" sz="3200" dirty="0" smtClean="0"/>
              <a:t>feedback?</a:t>
            </a:r>
            <a:endParaRPr lang="en-US" sz="3200" dirty="0"/>
          </a:p>
        </p:txBody>
      </p:sp>
    </p:spTree>
    <p:extLst>
      <p:ext uri="{BB962C8B-B14F-4D97-AF65-F5344CB8AC3E}">
        <p14:creationId xmlns:p14="http://schemas.microsoft.com/office/powerpoint/2010/main" val="15258965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Michael Berman, VP T&amp;C</a:t>
            </a:r>
            <a:endParaRPr lang="en-US" dirty="0"/>
          </a:p>
        </p:txBody>
      </p:sp>
      <p:sp>
        <p:nvSpPr>
          <p:cNvPr id="3" name="Content Placeholder 2"/>
          <p:cNvSpPr>
            <a:spLocks noGrp="1"/>
          </p:cNvSpPr>
          <p:nvPr>
            <p:ph idx="1"/>
          </p:nvPr>
        </p:nvSpPr>
        <p:spPr>
          <a:xfrm>
            <a:off x="685800" y="1600201"/>
            <a:ext cx="7772400" cy="4165282"/>
          </a:xfrm>
        </p:spPr>
        <p:txBody>
          <a:bodyPr>
            <a:normAutofit fontScale="85000" lnSpcReduction="10000"/>
          </a:bodyPr>
          <a:lstStyle/>
          <a:p>
            <a:r>
              <a:rPr lang="en-US" dirty="0"/>
              <a:t>Support for campus printing is a shared responsibility, with Finance &amp; Administration managing the planning and purchase of printers, the policies for managing the card systems, and the budget, while Technology &amp; Communication provides technical support, trouble-shooting, and systems integration support for the systems. It was in this context that the November 2010 agreement was created.</a:t>
            </a:r>
          </a:p>
          <a:p>
            <a:pPr marL="68580" indent="0">
              <a:buNone/>
            </a:pPr>
            <a:endParaRPr lang="en-US" dirty="0"/>
          </a:p>
          <a:p>
            <a:r>
              <a:rPr lang="en-US" dirty="0"/>
              <a:t>After consulting with my counterpart Vice President </a:t>
            </a:r>
            <a:r>
              <a:rPr lang="en-US" dirty="0" err="1"/>
              <a:t>Ysabel</a:t>
            </a:r>
            <a:r>
              <a:rPr lang="en-US" dirty="0"/>
              <a:t> Trinidad, we agree that it’s a good time to revisit this agreement and try to come up with a better environment that will be more satisfying for students and less of a burden for library staff and librarians. It’s our recommendation that we put together a small, short-term task force with representation from T&amp;C, F&amp;A, and the Library, plus a few students, to make recommendations based on balancing the following priorities: 1) providing a good service for students; 2) minimizing the support burden on staff and faculty; 3) continuing to operate in a cost-neutral manner; and 4) striving to operate with minimal environmental impact. If this recommendation is acceptable to the Library, we can identify membership and get the task force to start working this semester</a:t>
            </a:r>
            <a:r>
              <a:rPr lang="en-US" dirty="0" smtClean="0"/>
              <a:t>.</a:t>
            </a:r>
            <a:r>
              <a:rPr lang="en-US" dirty="0"/>
              <a:t> </a:t>
            </a:r>
          </a:p>
          <a:p>
            <a:pPr marL="68580" indent="0">
              <a:buNone/>
            </a:pPr>
            <a:endParaRPr lang="en-US" dirty="0"/>
          </a:p>
        </p:txBody>
      </p:sp>
    </p:spTree>
    <p:extLst>
      <p:ext uri="{BB962C8B-B14F-4D97-AF65-F5344CB8AC3E}">
        <p14:creationId xmlns:p14="http://schemas.microsoft.com/office/powerpoint/2010/main" val="14991872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Response (Cont’d)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a:t>In the meantime, Technology &amp; Communications had already begun an initiative, after consultation with the Library, to provide help-desk support in situ – at the reference desk – during prime-time hours. Student worker funding within T&amp;C was reallocated to hire two student workers to cover the main reading room for 30 hours a week. This student workers will be trained and supported by IT staff so that they can help improve the printing environment for the students. We are working on recruiting an additional student with the goal of providing 30-40 hours of coverage every week. We are well aware that the Library is open for more hours; if the service is successful, we intend to look for resources to extend the hours in the future.</a:t>
            </a:r>
          </a:p>
          <a:p>
            <a:pPr marL="68580" indent="0">
              <a:buNone/>
            </a:pPr>
            <a:endParaRPr lang="en-US" dirty="0"/>
          </a:p>
          <a:p>
            <a:r>
              <a:rPr lang="en-US" dirty="0"/>
              <a:t>We look forward to continuing to partner with our colleagues in the Library for the mutual benefit of our students.</a:t>
            </a:r>
          </a:p>
          <a:p>
            <a:endParaRPr lang="en-US" dirty="0"/>
          </a:p>
        </p:txBody>
      </p:sp>
    </p:spTree>
    <p:extLst>
      <p:ext uri="{BB962C8B-B14F-4D97-AF65-F5344CB8AC3E}">
        <p14:creationId xmlns:p14="http://schemas.microsoft.com/office/powerpoint/2010/main" val="41190006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Simone </a:t>
            </a:r>
            <a:r>
              <a:rPr lang="en-US" dirty="0" err="1" smtClean="0"/>
              <a:t>Aloisio</a:t>
            </a:r>
            <a:r>
              <a:rPr lang="en-US" dirty="0" smtClean="0"/>
              <a:t>: Formal report on university hiring</a:t>
            </a:r>
            <a:endParaRPr lang="en-US" dirty="0"/>
          </a:p>
        </p:txBody>
      </p:sp>
      <p:sp>
        <p:nvSpPr>
          <p:cNvPr id="3" name="Content Placeholder 2"/>
          <p:cNvSpPr>
            <a:spLocks noGrp="1"/>
          </p:cNvSpPr>
          <p:nvPr>
            <p:ph idx="1"/>
          </p:nvPr>
        </p:nvSpPr>
        <p:spPr/>
        <p:txBody>
          <a:bodyPr>
            <a:normAutofit/>
          </a:bodyPr>
          <a:lstStyle/>
          <a:p>
            <a:r>
              <a:rPr lang="en-US" sz="3200" dirty="0"/>
              <a:t>Can senate exec put together a more formalized request of the number of net faculty, administers, and staff for the entire university, and make that available to the senate?</a:t>
            </a:r>
          </a:p>
        </p:txBody>
      </p:sp>
    </p:spTree>
    <p:extLst>
      <p:ext uri="{BB962C8B-B14F-4D97-AF65-F5344CB8AC3E}">
        <p14:creationId xmlns:p14="http://schemas.microsoft.com/office/powerpoint/2010/main" val="1708692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Provost Gayle Hutchinson</a:t>
            </a:r>
            <a:endParaRPr lang="en-US" dirty="0"/>
          </a:p>
        </p:txBody>
      </p:sp>
      <p:sp>
        <p:nvSpPr>
          <p:cNvPr id="3" name="Content Placeholder 2"/>
          <p:cNvSpPr>
            <a:spLocks noGrp="1"/>
          </p:cNvSpPr>
          <p:nvPr>
            <p:ph idx="1"/>
          </p:nvPr>
        </p:nvSpPr>
        <p:spPr/>
        <p:txBody>
          <a:bodyPr>
            <a:normAutofit/>
          </a:bodyPr>
          <a:lstStyle/>
          <a:p>
            <a:r>
              <a:rPr lang="en-US" sz="3200" dirty="0" smtClean="0"/>
              <a:t>Yes, this information can be obtained and reported yearly to senate. I will work with the Senate Chair to get this information via FTEs.</a:t>
            </a:r>
            <a:endParaRPr lang="en-US" sz="3200" dirty="0"/>
          </a:p>
        </p:txBody>
      </p:sp>
    </p:spTree>
    <p:extLst>
      <p:ext uri="{BB962C8B-B14F-4D97-AF65-F5344CB8AC3E}">
        <p14:creationId xmlns:p14="http://schemas.microsoft.com/office/powerpoint/2010/main" val="18581661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Brittnee</a:t>
            </a:r>
            <a:r>
              <a:rPr lang="en-US" dirty="0"/>
              <a:t> </a:t>
            </a:r>
            <a:r>
              <a:rPr lang="en-US" dirty="0" err="1" smtClean="0"/>
              <a:t>Veldman</a:t>
            </a:r>
            <a:r>
              <a:rPr lang="en-US" dirty="0" smtClean="0"/>
              <a:t>:</a:t>
            </a:r>
            <a:br>
              <a:rPr lang="en-US" dirty="0" smtClean="0"/>
            </a:br>
            <a:r>
              <a:rPr lang="en-US" dirty="0" smtClean="0"/>
              <a:t> Cost of Parking spaces</a:t>
            </a:r>
            <a:endParaRPr lang="en-US" dirty="0"/>
          </a:p>
        </p:txBody>
      </p:sp>
      <p:sp>
        <p:nvSpPr>
          <p:cNvPr id="3" name="Content Placeholder 2"/>
          <p:cNvSpPr>
            <a:spLocks noGrp="1"/>
          </p:cNvSpPr>
          <p:nvPr>
            <p:ph idx="1"/>
          </p:nvPr>
        </p:nvSpPr>
        <p:spPr/>
        <p:txBody>
          <a:bodyPr>
            <a:normAutofit/>
          </a:bodyPr>
          <a:lstStyle/>
          <a:p>
            <a:r>
              <a:rPr lang="en-US" sz="3200" dirty="0" smtClean="0"/>
              <a:t>The President’s </a:t>
            </a:r>
            <a:r>
              <a:rPr lang="en-US" sz="3200" dirty="0"/>
              <a:t>statement of $8,000 per stall </a:t>
            </a:r>
            <a:r>
              <a:rPr lang="en-US" sz="3200" dirty="0" smtClean="0"/>
              <a:t>seemed very expensive, </a:t>
            </a:r>
            <a:r>
              <a:rPr lang="en-US" sz="3200" dirty="0"/>
              <a:t>where does that number come from?</a:t>
            </a:r>
          </a:p>
        </p:txBody>
      </p:sp>
    </p:spTree>
    <p:extLst>
      <p:ext uri="{BB962C8B-B14F-4D97-AF65-F5344CB8AC3E}">
        <p14:creationId xmlns:p14="http://schemas.microsoft.com/office/powerpoint/2010/main" val="3979769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Ray </a:t>
            </a:r>
            <a:r>
              <a:rPr lang="en-US" dirty="0" err="1" smtClean="0"/>
              <a:t>Porras</a:t>
            </a:r>
            <a:r>
              <a:rPr lang="en-US" dirty="0" smtClean="0"/>
              <a:t>, </a:t>
            </a:r>
            <a:br>
              <a:rPr lang="en-US" dirty="0" smtClean="0"/>
            </a:br>
            <a:r>
              <a:rPr lang="en-US" dirty="0" smtClean="0"/>
              <a:t>Director of Transportation and Parking Services</a:t>
            </a:r>
            <a:endParaRPr lang="en-US" dirty="0"/>
          </a:p>
        </p:txBody>
      </p:sp>
      <p:sp>
        <p:nvSpPr>
          <p:cNvPr id="3" name="Content Placeholder 2"/>
          <p:cNvSpPr>
            <a:spLocks noGrp="1"/>
          </p:cNvSpPr>
          <p:nvPr>
            <p:ph idx="1"/>
          </p:nvPr>
        </p:nvSpPr>
        <p:spPr/>
        <p:txBody>
          <a:bodyPr>
            <a:normAutofit/>
          </a:bodyPr>
          <a:lstStyle/>
          <a:p>
            <a:r>
              <a:rPr lang="en-US" sz="2800" dirty="0"/>
              <a:t>The cost per space in a parking structure is $8,000 as stated by the President. Sometimes they run as high as $10,000 per space. The costs of a regular parking space is $2,500 per space. These estimates are always provided by contractors who build parking structures and/or surface parking.</a:t>
            </a:r>
          </a:p>
        </p:txBody>
      </p:sp>
    </p:spTree>
    <p:extLst>
      <p:ext uri="{BB962C8B-B14F-4D97-AF65-F5344CB8AC3E}">
        <p14:creationId xmlns:p14="http://schemas.microsoft.com/office/powerpoint/2010/main" val="25375284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Jesse Elliot: signage for visitors</a:t>
            </a:r>
            <a:endParaRPr lang="en-US" dirty="0"/>
          </a:p>
        </p:txBody>
      </p:sp>
      <p:sp>
        <p:nvSpPr>
          <p:cNvPr id="3" name="Content Placeholder 2"/>
          <p:cNvSpPr>
            <a:spLocks noGrp="1"/>
          </p:cNvSpPr>
          <p:nvPr>
            <p:ph idx="1"/>
          </p:nvPr>
        </p:nvSpPr>
        <p:spPr/>
        <p:txBody>
          <a:bodyPr>
            <a:normAutofit/>
          </a:bodyPr>
          <a:lstStyle/>
          <a:p>
            <a:r>
              <a:rPr lang="en-US" sz="2800" dirty="0" smtClean="0"/>
              <a:t>Can there be a </a:t>
            </a:r>
            <a:r>
              <a:rPr lang="en-US" sz="2800" dirty="0"/>
              <a:t>sign or campus map where visitors can see where to park when they arrive on </a:t>
            </a:r>
            <a:r>
              <a:rPr lang="en-US" sz="2800" dirty="0" smtClean="0"/>
              <a:t>campus?</a:t>
            </a:r>
            <a:endParaRPr lang="en-US" sz="2800" dirty="0"/>
          </a:p>
        </p:txBody>
      </p:sp>
    </p:spTree>
    <p:extLst>
      <p:ext uri="{BB962C8B-B14F-4D97-AF65-F5344CB8AC3E}">
        <p14:creationId xmlns:p14="http://schemas.microsoft.com/office/powerpoint/2010/main" val="1085276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Pop.thmx</Template>
  <TotalTime>21</TotalTime>
  <Words>660</Words>
  <Application>Microsoft Office PowerPoint</Application>
  <PresentationFormat>On-screen Show (4:3)</PresentationFormat>
  <Paragraphs>24</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Gill Sans MT</vt:lpstr>
      <vt:lpstr>Wingdings 3</vt:lpstr>
      <vt:lpstr>Urban Pop</vt:lpstr>
      <vt:lpstr>Intent to Raise Questions</vt:lpstr>
      <vt:lpstr>Janet Pinkley: Printing in the Library</vt:lpstr>
      <vt:lpstr>Response: Michael Berman, VP T&amp;C</vt:lpstr>
      <vt:lpstr>Response (Cont’d)</vt:lpstr>
      <vt:lpstr>Simone Aloisio: Formal report on university hiring</vt:lpstr>
      <vt:lpstr>Provost Gayle Hutchinson</vt:lpstr>
      <vt:lpstr>Brittnee Veldman:  Cost of Parking spaces</vt:lpstr>
      <vt:lpstr>Ray Porras,  Director of Transportation and Parking Services</vt:lpstr>
      <vt:lpstr>Jesse Elliot: signage for visitors</vt:lpstr>
      <vt:lpstr>Ray Porras, (again)</vt:lpstr>
    </vt:vector>
  </TitlesOfParts>
  <Company>CSU Channel Islands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Intent to Raise Questions</dc:title>
  <dc:creator>Jeanne Grier</dc:creator>
  <cp:lastModifiedBy>Dalton, Jessica</cp:lastModifiedBy>
  <cp:revision>4</cp:revision>
  <dcterms:created xsi:type="dcterms:W3CDTF">2014-10-28T01:29:37Z</dcterms:created>
  <dcterms:modified xsi:type="dcterms:W3CDTF">2014-10-28T17:27:22Z</dcterms:modified>
</cp:coreProperties>
</file>