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6" r:id="rId3"/>
    <p:sldId id="297" r:id="rId4"/>
    <p:sldId id="284" r:id="rId5"/>
    <p:sldId id="285" r:id="rId6"/>
    <p:sldId id="286" r:id="rId7"/>
    <p:sldId id="287" r:id="rId8"/>
    <p:sldId id="310" r:id="rId9"/>
    <p:sldId id="292" r:id="rId10"/>
    <p:sldId id="293" r:id="rId11"/>
    <p:sldId id="288" r:id="rId12"/>
    <p:sldId id="289" r:id="rId13"/>
    <p:sldId id="298" r:id="rId14"/>
    <p:sldId id="306" r:id="rId15"/>
    <p:sldId id="300" r:id="rId16"/>
    <p:sldId id="307" r:id="rId17"/>
    <p:sldId id="302" r:id="rId18"/>
    <p:sldId id="308" r:id="rId19"/>
    <p:sldId id="30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0" autoAdjust="0"/>
    <p:restoredTop sz="94660"/>
  </p:normalViewPr>
  <p:slideViewPr>
    <p:cSldViewPr snapToGrid="0" snapToObjects="1">
      <p:cViewPr varScale="1">
        <p:scale>
          <a:sx n="81" d="100"/>
          <a:sy n="81" d="100"/>
        </p:scale>
        <p:origin x="112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12/6/2016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12/6/2016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12/6/2016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12/6/2016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12/6/2016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12/6/2016</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12/6/2016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12/6/2016</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12/6/2016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12/6/2016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12/6/2016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12/6/2016</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valeri.cirino-paez@csuci.edu" TargetMode="External"/><Relationship Id="rId2" Type="http://schemas.openxmlformats.org/officeDocument/2006/relationships/hyperlink" Target="mailto:cynthia.cuevas@csuci.edu" TargetMode="External"/><Relationship Id="rId1" Type="http://schemas.openxmlformats.org/officeDocument/2006/relationships/slideLayout" Target="../slideLayouts/slideLayout2.xml"/><Relationship Id="rId4" Type="http://schemas.openxmlformats.org/officeDocument/2006/relationships/hyperlink" Target="mailto:kirsten.olson@csuci.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suci.edu/financial-services/documents/accounting/ci-honorarium-speaker-fees-guidelines.pdf" TargetMode="External"/><Relationship Id="rId2" Type="http://schemas.openxmlformats.org/officeDocument/2006/relationships/hyperlink" Target="http://senate.csuci.edu/meeting-materials/032916/student-payments-final.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nsidehighered.com/views/2016/11/29/sanctuary-campuses-wont-provide-real-sanctuary-immigrant-students-essa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yels.cikeys.com/senate/senate-exec/faculty-statement-regarding-equity-inclusion-diversity-and-civility/" TargetMode="External"/><Relationship Id="rId2" Type="http://schemas.openxmlformats.org/officeDocument/2006/relationships/hyperlink" Target="http://senate.csuci.edu/meeting-materials/120616/10-1-pres-beck-email-2016-11-09.pdf" TargetMode="External"/><Relationship Id="rId1" Type="http://schemas.openxmlformats.org/officeDocument/2006/relationships/slideLayout" Target="../slideLayouts/slideLayout2.xml"/><Relationship Id="rId6" Type="http://schemas.openxmlformats.org/officeDocument/2006/relationships/hyperlink" Target="http://senate.csuci.edu/meeting-materials/120616/10-11-la-times-re-ca-3-system-leaders-to-trump-re-daca.pdf" TargetMode="External"/><Relationship Id="rId5" Type="http://schemas.openxmlformats.org/officeDocument/2006/relationships/hyperlink" Target="http://senate.csuci.edu/meeting-materials/120616/10-9-chancellor-white-letter-november-17-2016.pdf" TargetMode="External"/><Relationship Id="rId4" Type="http://schemas.openxmlformats.org/officeDocument/2006/relationships/hyperlink" Target="http://wyels.cikeys.com/senate/senate-exec/sr-16-02-commitment-to-equity-inclusion-and-civil-discourse-within-our-diverse-campus-community/"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Responses from November 15, 2016 questions</a:t>
            </a:r>
            <a:endParaRPr lang="en-US" dirty="0"/>
          </a:p>
        </p:txBody>
      </p:sp>
      <p:sp>
        <p:nvSpPr>
          <p:cNvPr id="3" name="Title 2"/>
          <p:cNvSpPr>
            <a:spLocks noGrp="1"/>
          </p:cNvSpPr>
          <p:nvPr>
            <p:ph type="ctrTitle"/>
          </p:nvPr>
        </p:nvSpPr>
        <p:spPr/>
        <p:txBody>
          <a:bodyPr/>
          <a:lstStyle/>
          <a:p>
            <a:r>
              <a:rPr lang="en-US" dirty="0" smtClean="0"/>
              <a:t>Intent to Raise Questions</a:t>
            </a:r>
            <a:endParaRPr lang="en-US" dirty="0"/>
          </a:p>
        </p:txBody>
      </p:sp>
    </p:spTree>
    <p:extLst>
      <p:ext uri="{BB962C8B-B14F-4D97-AF65-F5344CB8AC3E}">
        <p14:creationId xmlns:p14="http://schemas.microsoft.com/office/powerpoint/2010/main" val="965348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72039"/>
            <a:ext cx="8534400" cy="758952"/>
          </a:xfrm>
        </p:spPr>
        <p:txBody>
          <a:bodyPr>
            <a:normAutofit fontScale="90000"/>
          </a:bodyPr>
          <a:lstStyle/>
          <a:p>
            <a:r>
              <a:rPr lang="en-US" dirty="0" smtClean="0"/>
              <a:t>Response from Michelle Noyes</a:t>
            </a:r>
            <a:r>
              <a:rPr lang="en-US" dirty="0"/>
              <a:t> </a:t>
            </a:r>
            <a:r>
              <a:rPr lang="en-US" dirty="0" smtClean="0"/>
              <a:t>and Ed </a:t>
            </a:r>
            <a:r>
              <a:rPr lang="en-US" dirty="0"/>
              <a:t>Lebioda</a:t>
            </a:r>
          </a:p>
        </p:txBody>
      </p:sp>
      <p:sp>
        <p:nvSpPr>
          <p:cNvPr id="3" name="Content Placeholder 2"/>
          <p:cNvSpPr>
            <a:spLocks noGrp="1"/>
          </p:cNvSpPr>
          <p:nvPr>
            <p:ph sz="quarter" idx="1"/>
          </p:nvPr>
        </p:nvSpPr>
        <p:spPr>
          <a:xfrm>
            <a:off x="301752" y="1706157"/>
            <a:ext cx="8503920" cy="4572000"/>
          </a:xfrm>
        </p:spPr>
        <p:txBody>
          <a:bodyPr>
            <a:normAutofit fontScale="85000" lnSpcReduction="10000"/>
          </a:bodyPr>
          <a:lstStyle/>
          <a:p>
            <a:r>
              <a:rPr lang="en-US" dirty="0"/>
              <a:t>The CI food pantry is going to start with a soft opening beginning </a:t>
            </a:r>
            <a:r>
              <a:rPr lang="en-US" b="1" dirty="0"/>
              <a:t>Monday, December 5 and will be open M-F from 10:00 a.m. - 4:00 p.m. through Friday, December 14</a:t>
            </a:r>
            <a:r>
              <a:rPr lang="en-US" dirty="0"/>
              <a:t>. The pantry is located in </a:t>
            </a:r>
            <a:r>
              <a:rPr lang="en-US" b="1" dirty="0"/>
              <a:t>Ojai Hall Rm. 1976</a:t>
            </a:r>
            <a:r>
              <a:rPr lang="en-US" dirty="0"/>
              <a:t>. The pantry will officially open at the start of school in January with the hours to be determined based on availability of volunteers. </a:t>
            </a:r>
          </a:p>
          <a:p>
            <a:pPr marL="0" indent="0">
              <a:buNone/>
            </a:pPr>
            <a:endParaRPr lang="en-US" dirty="0"/>
          </a:p>
          <a:p>
            <a:r>
              <a:rPr lang="en-US" dirty="0"/>
              <a:t>Students, faculty and staff may contribute by </a:t>
            </a:r>
          </a:p>
          <a:p>
            <a:pPr marL="0" indent="0">
              <a:buNone/>
            </a:pPr>
            <a:r>
              <a:rPr lang="en-US" dirty="0"/>
              <a:t>a)       Donating non-perishable food items: drop off in </a:t>
            </a:r>
            <a:r>
              <a:rPr lang="en-US" dirty="0" smtClean="0"/>
              <a:t>Ojai 	Hall </a:t>
            </a:r>
            <a:r>
              <a:rPr lang="en-US" dirty="0"/>
              <a:t>or Arroyo Hall</a:t>
            </a:r>
          </a:p>
          <a:p>
            <a:pPr marL="0" indent="0">
              <a:buNone/>
            </a:pPr>
            <a:r>
              <a:rPr lang="en-US" dirty="0"/>
              <a:t>b)       </a:t>
            </a:r>
            <a:r>
              <a:rPr lang="en-US" dirty="0" smtClean="0"/>
              <a:t>Volunteering </a:t>
            </a:r>
            <a:r>
              <a:rPr lang="en-US" dirty="0"/>
              <a:t>to staff the food pantry (more info later)</a:t>
            </a:r>
          </a:p>
          <a:p>
            <a:pPr marL="0" indent="0">
              <a:buNone/>
            </a:pPr>
            <a:r>
              <a:rPr lang="en-US" dirty="0"/>
              <a:t>c)       </a:t>
            </a:r>
            <a:r>
              <a:rPr lang="en-US" dirty="0" smtClean="0"/>
              <a:t>Spreading </a:t>
            </a:r>
            <a:r>
              <a:rPr lang="en-US" dirty="0"/>
              <a:t>the </a:t>
            </a:r>
            <a:r>
              <a:rPr lang="en-US" dirty="0" smtClean="0"/>
              <a:t>word</a:t>
            </a:r>
            <a:endParaRPr lang="en-US" dirty="0"/>
          </a:p>
          <a:p>
            <a:pPr marL="0" indent="0">
              <a:buNone/>
            </a:pPr>
            <a:endParaRPr lang="en-US" dirty="0"/>
          </a:p>
        </p:txBody>
      </p:sp>
    </p:spTree>
    <p:extLst>
      <p:ext uri="{BB962C8B-B14F-4D97-AF65-F5344CB8AC3E}">
        <p14:creationId xmlns:p14="http://schemas.microsoft.com/office/powerpoint/2010/main" val="2712240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1 of 4 </a:t>
            </a:r>
            <a:r>
              <a:rPr lang="en-US" dirty="0"/>
              <a:t>f</a:t>
            </a:r>
            <a:r>
              <a:rPr lang="en-US" dirty="0" smtClean="0"/>
              <a:t>rom: Lindsey Trimble-O’Connor</a:t>
            </a:r>
            <a:endParaRPr lang="en-US" dirty="0"/>
          </a:p>
        </p:txBody>
      </p:sp>
      <p:sp>
        <p:nvSpPr>
          <p:cNvPr id="3" name="Content Placeholder 2"/>
          <p:cNvSpPr>
            <a:spLocks noGrp="1"/>
          </p:cNvSpPr>
          <p:nvPr>
            <p:ph sz="quarter" idx="1"/>
          </p:nvPr>
        </p:nvSpPr>
        <p:spPr/>
        <p:txBody>
          <a:bodyPr>
            <a:normAutofit/>
          </a:bodyPr>
          <a:lstStyle/>
          <a:p>
            <a:endParaRPr lang="en-US" dirty="0"/>
          </a:p>
          <a:p>
            <a:r>
              <a:rPr lang="en-US" dirty="0" smtClean="0"/>
              <a:t>NOTE: The slides that follow are a </a:t>
            </a:r>
            <a:r>
              <a:rPr lang="en-US" dirty="0"/>
              <a:t>summary of the response; the complete response is linked to the Senate Materials page.</a:t>
            </a:r>
          </a:p>
          <a:p>
            <a:pPr marL="0" indent="0">
              <a:buNone/>
            </a:pPr>
            <a:endParaRPr lang="en-US" dirty="0"/>
          </a:p>
          <a:p>
            <a:pPr marL="0" indent="0">
              <a:buNone/>
            </a:pPr>
            <a:r>
              <a:rPr lang="en-US" dirty="0" smtClean="0"/>
              <a:t>Q1: </a:t>
            </a:r>
            <a:r>
              <a:rPr lang="en-US" dirty="0"/>
              <a:t>What is the DRP’s process for vetting student note takers</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724530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Response from: Valeri Cirino-Paez</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A: DRP staff first notifies enrolled students that DRP is seeking a Note Taker. Students are hired in order of response received. If no enrolled student expresses interest, DRP staff then notifies the course instructor to request that the instructor make an announcement to the class. If still unsuccessful, DRP places a job announcement with CI Career Development Services and places promotional materials throughout campus. (Enrolled students are paid $100/class or $50/lab; non-enrolled Note Takers are paid an hourly rate.) </a:t>
            </a:r>
          </a:p>
          <a:p>
            <a:pPr marL="0" indent="0">
              <a:buNone/>
            </a:pPr>
            <a:endParaRPr lang="en-US" dirty="0"/>
          </a:p>
        </p:txBody>
      </p:sp>
    </p:spTree>
    <p:extLst>
      <p:ext uri="{BB962C8B-B14F-4D97-AF65-F5344CB8AC3E}">
        <p14:creationId xmlns:p14="http://schemas.microsoft.com/office/powerpoint/2010/main" val="28999610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2 of 4 from: Lindsey Trimble-O’Connor</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Q2: What </a:t>
            </a:r>
            <a:r>
              <a:rPr lang="en-US" dirty="0"/>
              <a:t>training do they provide student note takers</a:t>
            </a:r>
            <a:r>
              <a:rPr lang="en-US" dirty="0" smtClean="0"/>
              <a:t>?</a:t>
            </a:r>
            <a:endParaRPr lang="en-US" dirty="0"/>
          </a:p>
        </p:txBody>
      </p:sp>
    </p:spTree>
    <p:extLst>
      <p:ext uri="{BB962C8B-B14F-4D97-AF65-F5344CB8AC3E}">
        <p14:creationId xmlns:p14="http://schemas.microsoft.com/office/powerpoint/2010/main" val="19623427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Response from: Valeri Cirino-Paez</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a:t>Currently, our Note Takers do not receive formal training, however, they are advised of the following job requirements: </a:t>
            </a:r>
          </a:p>
          <a:p>
            <a:pPr marL="0" indent="0">
              <a:buNone/>
            </a:pPr>
            <a:endParaRPr lang="en-US" dirty="0"/>
          </a:p>
          <a:p>
            <a:pPr marL="0" indent="0">
              <a:buNone/>
            </a:pPr>
            <a:r>
              <a:rPr lang="en-US" dirty="0"/>
              <a:t>·      </a:t>
            </a:r>
            <a:r>
              <a:rPr lang="en-US" dirty="0" smtClean="0"/>
              <a:t>   Must </a:t>
            </a:r>
            <a:r>
              <a:rPr lang="en-US" dirty="0"/>
              <a:t>attend class regularly to ensure consistent notes;</a:t>
            </a:r>
          </a:p>
          <a:p>
            <a:pPr marL="0" indent="0">
              <a:buNone/>
            </a:pPr>
            <a:r>
              <a:rPr lang="en-US" dirty="0"/>
              <a:t>·         Take clear, complete and organized notes;</a:t>
            </a:r>
          </a:p>
          <a:p>
            <a:pPr marL="0" indent="0">
              <a:buNone/>
            </a:pPr>
            <a:r>
              <a:rPr lang="en-US" dirty="0"/>
              <a:t>·         Must submit legible handwritten or typed notes to DRP Online within 24 hours of each lecture</a:t>
            </a:r>
          </a:p>
          <a:p>
            <a:pPr marL="0" indent="0">
              <a:buNone/>
            </a:pPr>
            <a:endParaRPr lang="en-US" dirty="0"/>
          </a:p>
          <a:p>
            <a:pPr marL="0" indent="0">
              <a:buNone/>
            </a:pPr>
            <a:r>
              <a:rPr lang="en-US" dirty="0"/>
              <a:t>The DRP staff is currently developing a formal Note Taker training to be implemented next semester. </a:t>
            </a:r>
          </a:p>
          <a:p>
            <a:pPr marL="0" indent="0">
              <a:buNone/>
            </a:pPr>
            <a:endParaRPr lang="en-US" dirty="0"/>
          </a:p>
        </p:txBody>
      </p:sp>
    </p:spTree>
    <p:extLst>
      <p:ext uri="{BB962C8B-B14F-4D97-AF65-F5344CB8AC3E}">
        <p14:creationId xmlns:p14="http://schemas.microsoft.com/office/powerpoint/2010/main" val="3089715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3 of 4 </a:t>
            </a:r>
            <a:r>
              <a:rPr lang="en-US" dirty="0"/>
              <a:t>f</a:t>
            </a:r>
            <a:r>
              <a:rPr lang="en-US" dirty="0" smtClean="0"/>
              <a:t>rom: Lindsey Trimble-O’Connor</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Q3: Do </a:t>
            </a:r>
            <a:r>
              <a:rPr lang="en-US" dirty="0"/>
              <a:t>they have any quality control measures in place to make sure student note takers are doing a good job</a:t>
            </a:r>
            <a:r>
              <a:rPr lang="en-US" dirty="0" smtClean="0"/>
              <a:t>?</a:t>
            </a:r>
            <a:endParaRPr lang="en-US" dirty="0"/>
          </a:p>
        </p:txBody>
      </p:sp>
    </p:spTree>
    <p:extLst>
      <p:ext uri="{BB962C8B-B14F-4D97-AF65-F5344CB8AC3E}">
        <p14:creationId xmlns:p14="http://schemas.microsoft.com/office/powerpoint/2010/main" val="2546975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Response from: Valeri Cirino-Paez</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A: When DRP students advise DRP of dissatisfaction of Note Taking services, dependent on the level of concern and review of notes, DRP staff will 1) Send a warning letter to the Note Taker for immediate improvement 2) Terminate the Note Taker and hire an alternate.</a:t>
            </a:r>
          </a:p>
          <a:p>
            <a:pPr marL="0" indent="0">
              <a:buNone/>
            </a:pPr>
            <a:endParaRPr lang="en-US" dirty="0"/>
          </a:p>
        </p:txBody>
      </p:sp>
    </p:spTree>
    <p:extLst>
      <p:ext uri="{BB962C8B-B14F-4D97-AF65-F5344CB8AC3E}">
        <p14:creationId xmlns:p14="http://schemas.microsoft.com/office/powerpoint/2010/main" val="2955393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4 of 4 </a:t>
            </a:r>
            <a:r>
              <a:rPr lang="en-US" dirty="0"/>
              <a:t>f</a:t>
            </a:r>
            <a:r>
              <a:rPr lang="en-US" dirty="0" smtClean="0"/>
              <a:t>rom: Lindsey Trimble-O’Connor</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I </a:t>
            </a:r>
            <a:r>
              <a:rPr lang="en-US" dirty="0"/>
              <a:t>ask this in light of a recent conversation I had with a student who receives notes from a student note </a:t>
            </a:r>
            <a:r>
              <a:rPr lang="en-US" dirty="0" smtClean="0"/>
              <a:t>taker – the </a:t>
            </a:r>
            <a:r>
              <a:rPr lang="en-US" dirty="0"/>
              <a:t>quality of these notes was very </a:t>
            </a:r>
            <a:r>
              <a:rPr lang="en-US" dirty="0" smtClean="0"/>
              <a:t>concerning.</a:t>
            </a:r>
          </a:p>
          <a:p>
            <a:pPr marL="0" indent="0">
              <a:buNone/>
            </a:pPr>
            <a:r>
              <a:rPr lang="en-US" dirty="0" smtClean="0"/>
              <a:t>Q4: What </a:t>
            </a:r>
            <a:r>
              <a:rPr lang="en-US" dirty="0"/>
              <a:t>should faculty do in these situations?</a:t>
            </a:r>
          </a:p>
        </p:txBody>
      </p:sp>
    </p:spTree>
    <p:extLst>
      <p:ext uri="{BB962C8B-B14F-4D97-AF65-F5344CB8AC3E}">
        <p14:creationId xmlns:p14="http://schemas.microsoft.com/office/powerpoint/2010/main" val="21504026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Response from: Valeri Cirino-Paez</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t>Faculty can assist the student who receives notes by encouraging them to contact DRP staff to express their concerns, and inform them we have a procedure in place to resolve when this situation arises.</a:t>
            </a:r>
          </a:p>
          <a:p>
            <a:pPr marL="0" indent="0">
              <a:buNone/>
            </a:pPr>
            <a:endParaRPr lang="en-US" dirty="0"/>
          </a:p>
          <a:p>
            <a:r>
              <a:rPr lang="en-US" dirty="0"/>
              <a:t>·         There may be more than one DRP student receiving the same notes. Faculty can consider providing DRP staff with Power-Points or selected lectures notes to distribute to qualifying DRP students enrolled in the course.</a:t>
            </a:r>
          </a:p>
          <a:p>
            <a:pPr marL="0" indent="0">
              <a:buNone/>
            </a:pPr>
            <a:endParaRPr lang="en-US" dirty="0"/>
          </a:p>
          <a:p>
            <a:r>
              <a:rPr lang="en-US" dirty="0"/>
              <a:t>·         Faculty may assist the student and DRP staff by approaching an enrolled student who may be a good Note Taking candidate, and ask if they would be interested in the position. </a:t>
            </a:r>
          </a:p>
          <a:p>
            <a:pPr marL="0" indent="0">
              <a:buNone/>
            </a:pPr>
            <a:endParaRPr lang="en-US" dirty="0"/>
          </a:p>
          <a:p>
            <a:r>
              <a:rPr lang="en-US" dirty="0"/>
              <a:t>·         If enrolled students do not offer to assist, faculty can provide DRP staff with names and contact information of students outside of the enrolled course that are interested in the position and recommend to hire as a paid hourly Note Taker.</a:t>
            </a:r>
          </a:p>
          <a:p>
            <a:pPr marL="0" indent="0">
              <a:buNone/>
            </a:pPr>
            <a:endParaRPr lang="en-US" dirty="0"/>
          </a:p>
        </p:txBody>
      </p:sp>
    </p:spTree>
    <p:extLst>
      <p:ext uri="{BB962C8B-B14F-4D97-AF65-F5344CB8AC3E}">
        <p14:creationId xmlns:p14="http://schemas.microsoft.com/office/powerpoint/2010/main" val="42371782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Response continued from: Valeri Cirino-Paez</a:t>
            </a:r>
            <a:endParaRPr lang="en-US" dirty="0"/>
          </a:p>
        </p:txBody>
      </p:sp>
      <p:sp>
        <p:nvSpPr>
          <p:cNvPr id="3" name="Content Placeholder 2"/>
          <p:cNvSpPr>
            <a:spLocks noGrp="1"/>
          </p:cNvSpPr>
          <p:nvPr>
            <p:ph sz="quarter" idx="1"/>
          </p:nvPr>
        </p:nvSpPr>
        <p:spPr/>
        <p:txBody>
          <a:bodyPr>
            <a:normAutofit fontScale="62500" lnSpcReduction="20000"/>
          </a:bodyPr>
          <a:lstStyle/>
          <a:p>
            <a:pPr marL="0" indent="0">
              <a:buNone/>
            </a:pPr>
            <a:r>
              <a:rPr lang="en-US" dirty="0"/>
              <a:t>Please note that our Note Taker Program is currently under revision. </a:t>
            </a:r>
          </a:p>
          <a:p>
            <a:pPr marL="0" indent="0">
              <a:buNone/>
            </a:pPr>
            <a:r>
              <a:rPr lang="en-US" b="1" dirty="0"/>
              <a:t> </a:t>
            </a:r>
            <a:endParaRPr lang="en-US" dirty="0"/>
          </a:p>
          <a:p>
            <a:pPr marL="0" indent="0">
              <a:buNone/>
            </a:pPr>
            <a:r>
              <a:rPr lang="en-US" b="1" dirty="0"/>
              <a:t>                                                          Note Taking Services</a:t>
            </a:r>
            <a:endParaRPr lang="en-US" dirty="0"/>
          </a:p>
          <a:p>
            <a:pPr marL="0" indent="0">
              <a:buNone/>
            </a:pPr>
            <a:r>
              <a:rPr lang="en-US" b="1" dirty="0"/>
              <a:t> </a:t>
            </a:r>
            <a:endParaRPr lang="en-US" dirty="0"/>
          </a:p>
          <a:p>
            <a:pPr marL="0" indent="0">
              <a:buNone/>
            </a:pPr>
            <a:r>
              <a:rPr lang="en-US" b="1" dirty="0"/>
              <a:t>Name:    </a:t>
            </a:r>
            <a:r>
              <a:rPr lang="en-US" dirty="0"/>
              <a:t>Cynthia Cuevas, Administrative Assistant, Disability Resource Programs</a:t>
            </a:r>
          </a:p>
          <a:p>
            <a:pPr marL="0" indent="0">
              <a:buNone/>
            </a:pPr>
            <a:r>
              <a:rPr lang="en-US" b="1" dirty="0"/>
              <a:t>Phone:   </a:t>
            </a:r>
            <a:r>
              <a:rPr lang="en-US" dirty="0"/>
              <a:t>805-437-3649; </a:t>
            </a:r>
            <a:r>
              <a:rPr lang="en-US" b="1" dirty="0"/>
              <a:t>Email:   </a:t>
            </a:r>
            <a:r>
              <a:rPr lang="en-US" b="1" dirty="0">
                <a:hlinkClick r:id="rId2"/>
              </a:rPr>
              <a:t>cynthia.cuevas@csuci.edu</a:t>
            </a:r>
            <a:endParaRPr lang="en-US" dirty="0"/>
          </a:p>
          <a:p>
            <a:pPr marL="0" indent="0">
              <a:buNone/>
            </a:pPr>
            <a:r>
              <a:rPr lang="en-US" b="1" dirty="0"/>
              <a:t> </a:t>
            </a:r>
            <a:endParaRPr lang="en-US" dirty="0"/>
          </a:p>
          <a:p>
            <a:pPr marL="0" indent="0">
              <a:buNone/>
            </a:pPr>
            <a:r>
              <a:rPr lang="en-US" b="1" dirty="0"/>
              <a:t>                                                      Faculty Consultation or Concerns</a:t>
            </a:r>
            <a:endParaRPr lang="en-US" dirty="0"/>
          </a:p>
          <a:p>
            <a:pPr marL="0" indent="0">
              <a:buNone/>
            </a:pPr>
            <a:r>
              <a:rPr lang="en-US" b="1" dirty="0"/>
              <a:t> </a:t>
            </a:r>
            <a:endParaRPr lang="en-US" dirty="0"/>
          </a:p>
          <a:p>
            <a:pPr marL="0" indent="0">
              <a:buNone/>
            </a:pPr>
            <a:r>
              <a:rPr lang="en-US" b="1" dirty="0"/>
              <a:t>Name:  </a:t>
            </a:r>
            <a:r>
              <a:rPr lang="en-US" dirty="0"/>
              <a:t>Valeri Cirino-Paez, M.S., Associate Director, Disability Resource Programs &amp; The Educational Access Center</a:t>
            </a:r>
          </a:p>
          <a:p>
            <a:pPr marL="0" indent="0">
              <a:buNone/>
            </a:pPr>
            <a:r>
              <a:rPr lang="en-US" b="1" dirty="0"/>
              <a:t>Phone:  </a:t>
            </a:r>
            <a:r>
              <a:rPr lang="en-US" dirty="0"/>
              <a:t>805-437-8528; </a:t>
            </a:r>
            <a:r>
              <a:rPr lang="en-US" b="1" dirty="0"/>
              <a:t>Email:   </a:t>
            </a:r>
            <a:r>
              <a:rPr lang="en-US" b="1" dirty="0">
                <a:hlinkClick r:id="rId3"/>
              </a:rPr>
              <a:t>valeri.cirino-paez@csuci.edu</a:t>
            </a:r>
            <a:endParaRPr lang="en-US" dirty="0"/>
          </a:p>
          <a:p>
            <a:pPr marL="0" indent="0">
              <a:buNone/>
            </a:pPr>
            <a:r>
              <a:rPr lang="en-US" b="1" dirty="0"/>
              <a:t> </a:t>
            </a:r>
            <a:endParaRPr lang="en-US" dirty="0"/>
          </a:p>
          <a:p>
            <a:pPr marL="0" indent="0">
              <a:buNone/>
            </a:pPr>
            <a:r>
              <a:rPr lang="en-US" b="1" dirty="0"/>
              <a:t>Name:   </a:t>
            </a:r>
            <a:r>
              <a:rPr lang="en-US" dirty="0"/>
              <a:t>Kirsten Olson, Ph.D., Director of Counseling and Psychological Services (CAPS) &amp; Disability Resource Programs (DRP)</a:t>
            </a:r>
          </a:p>
          <a:p>
            <a:pPr marL="0" indent="0">
              <a:buNone/>
            </a:pPr>
            <a:r>
              <a:rPr lang="en-US" b="1" dirty="0"/>
              <a:t>Phone:  </a:t>
            </a:r>
            <a:r>
              <a:rPr lang="en-US" dirty="0"/>
              <a:t>805-437-2088 (Front Desk) or 805-437-3784 (Direct Line); </a:t>
            </a:r>
            <a:r>
              <a:rPr lang="en-US" b="1" dirty="0"/>
              <a:t>Email:   </a:t>
            </a:r>
            <a:r>
              <a:rPr lang="en-US" b="1" dirty="0">
                <a:hlinkClick r:id="rId4"/>
              </a:rPr>
              <a:t>kirsten.olson@csuci.edu</a:t>
            </a:r>
            <a:r>
              <a:rPr lang="en-US" dirty="0"/>
              <a:t> </a:t>
            </a:r>
          </a:p>
          <a:p>
            <a:pPr marL="0" indent="0">
              <a:buNone/>
            </a:pPr>
            <a:endParaRPr lang="en-US" dirty="0"/>
          </a:p>
        </p:txBody>
      </p:sp>
    </p:spTree>
    <p:extLst>
      <p:ext uri="{BB962C8B-B14F-4D97-AF65-F5344CB8AC3E}">
        <p14:creationId xmlns:p14="http://schemas.microsoft.com/office/powerpoint/2010/main" val="1287011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Update on Question </a:t>
            </a:r>
            <a:r>
              <a:rPr lang="en-US" dirty="0"/>
              <a:t>f</a:t>
            </a:r>
            <a:r>
              <a:rPr lang="en-US" dirty="0" smtClean="0"/>
              <a:t>rom: Jesse Elliot</a:t>
            </a:r>
            <a:endParaRPr lang="en-US" dirty="0"/>
          </a:p>
        </p:txBody>
      </p:sp>
      <p:sp>
        <p:nvSpPr>
          <p:cNvPr id="3" name="Content Placeholder 2"/>
          <p:cNvSpPr>
            <a:spLocks noGrp="1"/>
          </p:cNvSpPr>
          <p:nvPr>
            <p:ph sz="quarter" idx="1"/>
          </p:nvPr>
        </p:nvSpPr>
        <p:spPr>
          <a:xfrm>
            <a:off x="301752" y="1668450"/>
            <a:ext cx="8503920" cy="4572000"/>
          </a:xfrm>
        </p:spPr>
        <p:txBody>
          <a:bodyPr>
            <a:normAutofit/>
          </a:bodyPr>
          <a:lstStyle/>
          <a:p>
            <a:pPr marL="0" indent="0">
              <a:buNone/>
            </a:pPr>
            <a:r>
              <a:rPr lang="en-US" dirty="0"/>
              <a:t>Can Faculty Affairs committee or admin discuss the following proposal</a:t>
            </a:r>
            <a:r>
              <a:rPr lang="en-US" dirty="0" smtClean="0"/>
              <a:t>?</a:t>
            </a:r>
          </a:p>
          <a:p>
            <a:pPr marL="0" indent="0">
              <a:buNone/>
            </a:pPr>
            <a:endParaRPr lang="en-US" dirty="0"/>
          </a:p>
          <a:p>
            <a:pPr marL="0" indent="0">
              <a:buNone/>
            </a:pPr>
            <a:r>
              <a:rPr lang="en-US" dirty="0"/>
              <a:t>Require tenure-track faculty to teach 3 (or perhaps even 6) units of teaching per academic year, with the exception of sabbatical years, but including faculty "bought out" on grants.</a:t>
            </a:r>
          </a:p>
        </p:txBody>
      </p:sp>
    </p:spTree>
    <p:extLst>
      <p:ext uri="{BB962C8B-B14F-4D97-AF65-F5344CB8AC3E}">
        <p14:creationId xmlns:p14="http://schemas.microsoft.com/office/powerpoint/2010/main" val="1818593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Response from Faculty Affairs Committee</a:t>
            </a:r>
            <a:endParaRPr lang="en-US" dirty="0"/>
          </a:p>
        </p:txBody>
      </p:sp>
      <p:sp>
        <p:nvSpPr>
          <p:cNvPr id="3" name="Content Placeholder 2"/>
          <p:cNvSpPr>
            <a:spLocks noGrp="1"/>
          </p:cNvSpPr>
          <p:nvPr>
            <p:ph sz="quarter" idx="1"/>
          </p:nvPr>
        </p:nvSpPr>
        <p:spPr>
          <a:xfrm>
            <a:off x="301752" y="1772145"/>
            <a:ext cx="8503920" cy="4572000"/>
          </a:xfrm>
        </p:spPr>
        <p:txBody>
          <a:bodyPr>
            <a:normAutofit fontScale="92500" lnSpcReduction="20000"/>
          </a:bodyPr>
          <a:lstStyle/>
          <a:p>
            <a:r>
              <a:rPr lang="en-US" dirty="0"/>
              <a:t>The Faculty Affairs Committee has elected to not pursue a motion or policy.</a:t>
            </a:r>
          </a:p>
          <a:p>
            <a:pPr marL="0" indent="0">
              <a:buNone/>
            </a:pPr>
            <a:endParaRPr lang="en-US" dirty="0"/>
          </a:p>
          <a:p>
            <a:r>
              <a:rPr lang="en-US" dirty="0"/>
              <a:t>FAC discussed the “Minimum WTU for Teaching” Proposal and a few variants. The committee found that this issue involves a small fraction of senior, tenured faculty (at least the majority of whom already have heavy service loads) and that this issue is better addressed at the program level. Should the elimination of a given faculty member from the teaching pool prove to be a burden on the program, the chair (or their program via the PPS) should make such expectations clear. In short this seems a non-issue for the foreseeable future.</a:t>
            </a:r>
            <a:endParaRPr lang="en-US" dirty="0">
              <a:effectLst/>
            </a:endParaRPr>
          </a:p>
        </p:txBody>
      </p:sp>
    </p:spTree>
    <p:extLst>
      <p:ext uri="{BB962C8B-B14F-4D97-AF65-F5344CB8AC3E}">
        <p14:creationId xmlns:p14="http://schemas.microsoft.com/office/powerpoint/2010/main" val="2591355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Question From: Matt Cook</a:t>
            </a:r>
            <a:endParaRPr lang="en-US" dirty="0"/>
          </a:p>
        </p:txBody>
      </p:sp>
      <p:sp>
        <p:nvSpPr>
          <p:cNvPr id="3" name="Content Placeholder 2"/>
          <p:cNvSpPr>
            <a:spLocks noGrp="1"/>
          </p:cNvSpPr>
          <p:nvPr>
            <p:ph sz="quarter" idx="1"/>
          </p:nvPr>
        </p:nvSpPr>
        <p:spPr/>
        <p:txBody>
          <a:bodyPr>
            <a:normAutofit fontScale="70000" lnSpcReduction="20000"/>
          </a:bodyPr>
          <a:lstStyle/>
          <a:p>
            <a:pPr marL="0" indent="0">
              <a:buNone/>
            </a:pPr>
            <a:r>
              <a:rPr lang="en-US" b="1" dirty="0" smtClean="0"/>
              <a:t>Q: Why </a:t>
            </a:r>
            <a:r>
              <a:rPr lang="en-US" b="1" dirty="0"/>
              <a:t>can we not award students payment when the ICSUAM specifically allows it and we have no internal document prohibiting it?</a:t>
            </a:r>
          </a:p>
          <a:p>
            <a:pPr marL="0" indent="0">
              <a:buNone/>
            </a:pPr>
            <a:endParaRPr lang="en-US" dirty="0"/>
          </a:p>
          <a:p>
            <a:pPr marL="0" indent="0">
              <a:buNone/>
            </a:pPr>
            <a:r>
              <a:rPr lang="en-US" u="sng" dirty="0"/>
              <a:t>HISTORY</a:t>
            </a:r>
          </a:p>
          <a:p>
            <a:r>
              <a:rPr lang="en-US" dirty="0"/>
              <a:t>Recently, an Academic Senator and colleague </a:t>
            </a:r>
            <a:r>
              <a:rPr lang="en-US" dirty="0" smtClean="0"/>
              <a:t>raised </a:t>
            </a:r>
            <a:r>
              <a:rPr lang="en-US" dirty="0"/>
              <a:t>a question concerning payments to students. In the response provided by Finance and Administration (you can find it here: </a:t>
            </a:r>
            <a:r>
              <a:rPr lang="en-US" dirty="0">
                <a:hlinkClick r:id="rId2"/>
              </a:rPr>
              <a:t>http://senate.csuci.edu/meeting-materials/032916/student-payments-final.pdf</a:t>
            </a:r>
            <a:r>
              <a:rPr lang="en-US" dirty="0"/>
              <a:t>), it is stated that "Payment via CSU Operating Fund 485 (General Fund; e.g. </a:t>
            </a:r>
            <a:r>
              <a:rPr lang="en-US" dirty="0" err="1"/>
              <a:t>GDxxx</a:t>
            </a:r>
            <a:r>
              <a:rPr lang="en-US" dirty="0"/>
              <a:t>),  Honoraria is not allowable."  The basis of this decision is given as, "Per the </a:t>
            </a:r>
            <a:r>
              <a:rPr lang="en-US" dirty="0" smtClean="0"/>
              <a:t>CI </a:t>
            </a:r>
            <a:r>
              <a:rPr lang="en-US" dirty="0"/>
              <a:t>Honoraria / Speaker Fees Guidelines and the Integrated </a:t>
            </a:r>
            <a:r>
              <a:rPr lang="en-US" dirty="0" smtClean="0"/>
              <a:t>CSU </a:t>
            </a:r>
            <a:r>
              <a:rPr lang="en-US" dirty="0"/>
              <a:t>Administrative Manual (ICSUAM) 1301-00 Hospitality, Payment or Reimbursement of Expenses."</a:t>
            </a:r>
          </a:p>
          <a:p>
            <a:pPr marL="0" indent="0">
              <a:buNone/>
            </a:pPr>
            <a:endParaRPr lang="en-US" dirty="0"/>
          </a:p>
          <a:p>
            <a:pPr marL="0" indent="0">
              <a:buNone/>
            </a:pPr>
            <a:r>
              <a:rPr lang="en-US" dirty="0"/>
              <a:t>A review of that document and our internal document, "Honoraria/Speaker Fees Guidelines" (</a:t>
            </a:r>
            <a:r>
              <a:rPr lang="en-US" dirty="0">
                <a:hlinkClick r:id="rId3"/>
              </a:rPr>
              <a:t>http://www.csuci.edu/financial-services/documents/accounting/ci-honorarium-speaker-fees-guidelines.pdf</a:t>
            </a:r>
            <a:r>
              <a:rPr lang="en-US" dirty="0"/>
              <a:t>), indicates no prohibition of awarding monies to students, thus this question.</a:t>
            </a:r>
          </a:p>
          <a:p>
            <a:pPr marL="0" indent="0">
              <a:buNone/>
            </a:pPr>
            <a:endParaRPr lang="en-US" dirty="0"/>
          </a:p>
        </p:txBody>
      </p:sp>
    </p:spTree>
    <p:extLst>
      <p:ext uri="{BB962C8B-B14F-4D97-AF65-F5344CB8AC3E}">
        <p14:creationId xmlns:p14="http://schemas.microsoft.com/office/powerpoint/2010/main" val="1025928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Response coming soon from campus constituents</a:t>
            </a:r>
            <a:endParaRPr lang="en-US" dirty="0"/>
          </a:p>
        </p:txBody>
      </p:sp>
      <p:sp>
        <p:nvSpPr>
          <p:cNvPr id="3" name="Content Placeholder 2"/>
          <p:cNvSpPr>
            <a:spLocks noGrp="1"/>
          </p:cNvSpPr>
          <p:nvPr>
            <p:ph sz="quarter" idx="1"/>
          </p:nvPr>
        </p:nvSpPr>
        <p:spPr/>
        <p:txBody>
          <a:bodyPr>
            <a:normAutofit/>
          </a:bodyPr>
          <a:lstStyle/>
          <a:p>
            <a:pPr>
              <a:buFont typeface="Arial" panose="020B0604020202020204" pitchFamily="34" charset="0"/>
              <a:buChar char="•"/>
            </a:pPr>
            <a:r>
              <a:rPr lang="en-US" dirty="0" smtClean="0"/>
              <a:t>Discussions are underway on how </a:t>
            </a:r>
            <a:r>
              <a:rPr lang="en-US" dirty="0"/>
              <a:t>to implement necessary processes/ procedures for a student-centered approach to pay students for things that are not suited for </a:t>
            </a:r>
            <a:r>
              <a:rPr lang="en-US" dirty="0" smtClean="0"/>
              <a:t>tracked hours </a:t>
            </a:r>
            <a:r>
              <a:rPr lang="en-US" dirty="0"/>
              <a:t>employment-type </a:t>
            </a:r>
            <a:r>
              <a:rPr lang="en-US" dirty="0" smtClean="0"/>
              <a:t>payments.</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Collaborations are in place with multiple campus constituents in order to advance these discussions before the end of the year.</a:t>
            </a:r>
            <a:endParaRPr lang="en-US" dirty="0"/>
          </a:p>
        </p:txBody>
      </p:sp>
    </p:spTree>
    <p:extLst>
      <p:ext uri="{BB962C8B-B14F-4D97-AF65-F5344CB8AC3E}">
        <p14:creationId xmlns:p14="http://schemas.microsoft.com/office/powerpoint/2010/main" val="1005227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 From: Julia </a:t>
            </a:r>
            <a:r>
              <a:rPr lang="en-US" dirty="0" err="1" smtClean="0"/>
              <a:t>Balen</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Q: What is entailed in becoming a sanctuary campus?</a:t>
            </a:r>
            <a:endParaRPr lang="en-US" dirty="0"/>
          </a:p>
        </p:txBody>
      </p:sp>
    </p:spTree>
    <p:extLst>
      <p:ext uri="{BB962C8B-B14F-4D97-AF65-F5344CB8AC3E}">
        <p14:creationId xmlns:p14="http://schemas.microsoft.com/office/powerpoint/2010/main" val="2027807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51149"/>
            <a:ext cx="8534400" cy="758952"/>
          </a:xfrm>
        </p:spPr>
        <p:txBody>
          <a:bodyPr>
            <a:normAutofit fontScale="90000"/>
          </a:bodyPr>
          <a:lstStyle/>
          <a:p>
            <a:r>
              <a:rPr lang="en-US" dirty="0" smtClean="0"/>
              <a:t>Response </a:t>
            </a:r>
            <a:r>
              <a:rPr lang="en-US" dirty="0" smtClean="0"/>
              <a:t>from Senate Exec and </a:t>
            </a:r>
            <a:r>
              <a:rPr lang="en-US" dirty="0" err="1" smtClean="0"/>
              <a:t>Ofc</a:t>
            </a:r>
            <a:r>
              <a:rPr lang="en-US" dirty="0" smtClean="0"/>
              <a:t>. of the President</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As Chancellor White wrote in his open letter of Nov. 17, 2016: “The term ‘sanctuary’ has several interpretations and is in many contexts ambiguous.” Declaring a campus a “sanctuary campus” is a symbolic act, yet lacks specificity and substance. The goal of sanctuary is to provide a safe haven. Chancellor White focused on policy that removes the CSU from the enforcement of federal immigration laws.</a:t>
            </a:r>
            <a:endParaRPr lang="en-US" dirty="0"/>
          </a:p>
          <a:p>
            <a:r>
              <a:rPr lang="en-US" dirty="0"/>
              <a:t>At CI, a variety of efforts to augment the support available for students, particularly our AB540 students, are ongoing. A partial list of messages and efforts focused generally on inclusion and particularly on sanctuary-related questions is on the next slide.</a:t>
            </a:r>
            <a:endParaRPr lang="en-US" dirty="0"/>
          </a:p>
          <a:p>
            <a:r>
              <a:rPr lang="en-US" dirty="0"/>
              <a:t>Recommended reading: </a:t>
            </a:r>
            <a:r>
              <a:rPr lang="en-US" dirty="0" err="1">
                <a:hlinkClick r:id="rId2"/>
              </a:rPr>
              <a:t>Contronym</a:t>
            </a:r>
            <a:r>
              <a:rPr lang="en-US" dirty="0">
                <a:hlinkClick r:id="rId2"/>
              </a:rPr>
              <a:t> and Controversy</a:t>
            </a:r>
            <a:r>
              <a:rPr lang="en-US" dirty="0"/>
              <a:t> (Michael A. Olivas) in </a:t>
            </a:r>
            <a:r>
              <a:rPr lang="en-US" i="1" dirty="0"/>
              <a:t>Inside Higher Ed</a:t>
            </a:r>
            <a:endParaRPr lang="en-US" dirty="0"/>
          </a:p>
          <a:p>
            <a:pPr marL="0" indent="0">
              <a:buNone/>
            </a:pPr>
            <a:endParaRPr lang="en-US" dirty="0"/>
          </a:p>
        </p:txBody>
      </p:sp>
    </p:spTree>
    <p:extLst>
      <p:ext uri="{BB962C8B-B14F-4D97-AF65-F5344CB8AC3E}">
        <p14:creationId xmlns:p14="http://schemas.microsoft.com/office/powerpoint/2010/main" val="295400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51149"/>
            <a:ext cx="8534400" cy="758952"/>
          </a:xfrm>
        </p:spPr>
        <p:txBody>
          <a:bodyPr>
            <a:normAutofit fontScale="90000"/>
          </a:bodyPr>
          <a:lstStyle/>
          <a:p>
            <a:r>
              <a:rPr lang="en-US" dirty="0" smtClean="0"/>
              <a:t>Response continued </a:t>
            </a:r>
            <a:r>
              <a:rPr lang="en-US" dirty="0" smtClean="0"/>
              <a:t>from Senate Exec and </a:t>
            </a:r>
            <a:r>
              <a:rPr lang="en-US" dirty="0" err="1" smtClean="0"/>
              <a:t>Ofc</a:t>
            </a:r>
            <a:r>
              <a:rPr lang="en-US" dirty="0" smtClean="0"/>
              <a:t>. of the President</a:t>
            </a:r>
            <a:endParaRPr lang="en-US" dirty="0"/>
          </a:p>
        </p:txBody>
      </p:sp>
      <p:sp>
        <p:nvSpPr>
          <p:cNvPr id="3" name="Content Placeholder 2"/>
          <p:cNvSpPr>
            <a:spLocks noGrp="1"/>
          </p:cNvSpPr>
          <p:nvPr>
            <p:ph sz="quarter" idx="1"/>
          </p:nvPr>
        </p:nvSpPr>
        <p:spPr/>
        <p:txBody>
          <a:bodyPr>
            <a:normAutofit fontScale="62500" lnSpcReduction="20000"/>
          </a:bodyPr>
          <a:lstStyle/>
          <a:p>
            <a:pPr marL="0" indent="0">
              <a:buNone/>
            </a:pPr>
            <a:r>
              <a:rPr lang="en-US" dirty="0"/>
              <a:t>1.    </a:t>
            </a:r>
            <a:r>
              <a:rPr lang="en-US" dirty="0">
                <a:hlinkClick r:id="rId2"/>
              </a:rPr>
              <a:t>President’s email dated 11.9.16</a:t>
            </a:r>
            <a:endParaRPr lang="en-US" dirty="0"/>
          </a:p>
          <a:p>
            <a:pPr marL="0" indent="0">
              <a:buNone/>
            </a:pPr>
            <a:r>
              <a:rPr lang="en-US" dirty="0"/>
              <a:t>2.    VPSA email to students dated 11.9.16</a:t>
            </a:r>
            <a:endParaRPr lang="en-US" dirty="0"/>
          </a:p>
          <a:p>
            <a:pPr marL="0" indent="0">
              <a:buNone/>
            </a:pPr>
            <a:r>
              <a:rPr lang="en-US" dirty="0"/>
              <a:t>3.    President met with SG leadership and met with various constituents on 11.9.16</a:t>
            </a:r>
            <a:endParaRPr lang="en-US" dirty="0"/>
          </a:p>
          <a:p>
            <a:pPr marL="0" indent="0">
              <a:buNone/>
            </a:pPr>
            <a:r>
              <a:rPr lang="en-US" dirty="0"/>
              <a:t>4.    Cabinet attended International Fair and Peaceful Demonstration/March on 11.9.16</a:t>
            </a:r>
            <a:endParaRPr lang="en-US" dirty="0"/>
          </a:p>
          <a:p>
            <a:pPr marL="0" indent="0">
              <a:buNone/>
            </a:pPr>
            <a:r>
              <a:rPr lang="en-US" dirty="0"/>
              <a:t>5.    Interim Provost’s email dated 11.14.16</a:t>
            </a:r>
            <a:endParaRPr lang="en-US" dirty="0"/>
          </a:p>
          <a:p>
            <a:pPr marL="0" indent="0">
              <a:buNone/>
            </a:pPr>
            <a:r>
              <a:rPr lang="en-US" dirty="0"/>
              <a:t>6.    </a:t>
            </a:r>
            <a:r>
              <a:rPr lang="en-US" dirty="0">
                <a:hlinkClick r:id="rId3"/>
              </a:rPr>
              <a:t>Senate Exec statement dated 11.14.16</a:t>
            </a:r>
            <a:endParaRPr lang="en-US" dirty="0"/>
          </a:p>
          <a:p>
            <a:pPr marL="0" indent="0">
              <a:buNone/>
            </a:pPr>
            <a:r>
              <a:rPr lang="en-US" dirty="0"/>
              <a:t>7.    </a:t>
            </a:r>
            <a:r>
              <a:rPr lang="en-US" dirty="0">
                <a:hlinkClick r:id="rId4"/>
              </a:rPr>
              <a:t>Senate resolution passed 11.15.16</a:t>
            </a:r>
            <a:endParaRPr lang="en-US" dirty="0"/>
          </a:p>
          <a:p>
            <a:pPr marL="0" indent="0">
              <a:buNone/>
            </a:pPr>
            <a:r>
              <a:rPr lang="en-US" dirty="0"/>
              <a:t>8.    </a:t>
            </a:r>
            <a:r>
              <a:rPr lang="en-US" dirty="0" err="1"/>
              <a:t>DREAMers</a:t>
            </a:r>
            <a:r>
              <a:rPr lang="en-US" dirty="0"/>
              <a:t> Ally Workshop 11.16.16</a:t>
            </a:r>
            <a:endParaRPr lang="en-US" dirty="0"/>
          </a:p>
          <a:p>
            <a:pPr marL="0" indent="0">
              <a:buNone/>
            </a:pPr>
            <a:r>
              <a:rPr lang="en-US" dirty="0"/>
              <a:t>9.    </a:t>
            </a:r>
            <a:r>
              <a:rPr lang="en-US" dirty="0">
                <a:hlinkClick r:id="rId5"/>
              </a:rPr>
              <a:t>Chancellor’s letter dated 11.17.16</a:t>
            </a:r>
            <a:endParaRPr lang="en-US" dirty="0"/>
          </a:p>
          <a:p>
            <a:pPr marL="0" indent="0">
              <a:buNone/>
            </a:pPr>
            <a:r>
              <a:rPr lang="en-US" dirty="0"/>
              <a:t>10.  President’s video dated 11.23.16</a:t>
            </a:r>
            <a:endParaRPr lang="en-US" dirty="0"/>
          </a:p>
          <a:p>
            <a:pPr marL="0" indent="0">
              <a:buNone/>
            </a:pPr>
            <a:r>
              <a:rPr lang="en-US" dirty="0"/>
              <a:t>11.  </a:t>
            </a:r>
            <a:r>
              <a:rPr lang="en-US" dirty="0">
                <a:hlinkClick r:id="rId6"/>
              </a:rPr>
              <a:t>Letter to President-Elect Trump from UC President, CSU Chancellor and CCC Chancellor as published in the LA Times on 11.29.16</a:t>
            </a:r>
            <a:endParaRPr lang="en-US" dirty="0"/>
          </a:p>
          <a:p>
            <a:pPr marL="0" indent="0">
              <a:buNone/>
            </a:pPr>
            <a:r>
              <a:rPr lang="en-US" dirty="0"/>
              <a:t>12.  VPSA met with various student groups and Centers since election to discuss results, impact and emotions</a:t>
            </a:r>
            <a:endParaRPr lang="en-US" dirty="0"/>
          </a:p>
          <a:p>
            <a:pPr marL="0" indent="0">
              <a:buNone/>
            </a:pPr>
            <a:r>
              <a:rPr lang="en-US" dirty="0"/>
              <a:t>13.  Dreamer Task Force developing a Strategic Plan Nov/Dec 2016</a:t>
            </a:r>
            <a:endParaRPr lang="en-US" dirty="0"/>
          </a:p>
          <a:p>
            <a:pPr marL="0" indent="0">
              <a:buNone/>
            </a:pPr>
            <a:r>
              <a:rPr lang="en-US" dirty="0"/>
              <a:t>14.  President and Dreamer Task Force meeting on calendar for 12.15.16</a:t>
            </a:r>
            <a:endParaRPr lang="en-US" dirty="0"/>
          </a:p>
          <a:p>
            <a:pPr marL="0" indent="0">
              <a:buNone/>
            </a:pPr>
            <a:r>
              <a:rPr lang="en-US" dirty="0"/>
              <a:t>15.</a:t>
            </a:r>
            <a:r>
              <a:rPr lang="en-US" dirty="0"/>
              <a:t>   VPSA and Interim Provost planning campus forum for early S’17</a:t>
            </a:r>
            <a:endParaRPr lang="en-US" dirty="0"/>
          </a:p>
          <a:p>
            <a:pPr marL="0" indent="0">
              <a:buNone/>
            </a:pPr>
            <a:endParaRPr lang="en-US" dirty="0"/>
          </a:p>
        </p:txBody>
      </p:sp>
    </p:spTree>
    <p:extLst>
      <p:ext uri="{BB962C8B-B14F-4D97-AF65-F5344CB8AC3E}">
        <p14:creationId xmlns:p14="http://schemas.microsoft.com/office/powerpoint/2010/main" val="3528446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 From: Kimberly </a:t>
            </a:r>
            <a:r>
              <a:rPr lang="en-US" dirty="0" err="1" smtClean="0"/>
              <a:t>Vose</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Q: What is the status of the proposed food pantry for students? How can faculty and students contribute?</a:t>
            </a:r>
            <a:endParaRPr lang="en-US" dirty="0"/>
          </a:p>
        </p:txBody>
      </p:sp>
    </p:spTree>
    <p:extLst>
      <p:ext uri="{BB962C8B-B14F-4D97-AF65-F5344CB8AC3E}">
        <p14:creationId xmlns:p14="http://schemas.microsoft.com/office/powerpoint/2010/main" val="36049565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1211</TotalTime>
  <Words>949</Words>
  <Application>Microsoft Office PowerPoint</Application>
  <PresentationFormat>On-screen Show (4:3)</PresentationFormat>
  <Paragraphs>99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Georgia</vt:lpstr>
      <vt:lpstr>Wingdings</vt:lpstr>
      <vt:lpstr>Wingdings 2</vt:lpstr>
      <vt:lpstr>Civic</vt:lpstr>
      <vt:lpstr>Intent to Raise Questions</vt:lpstr>
      <vt:lpstr>Update on Question from: Jesse Elliot</vt:lpstr>
      <vt:lpstr>Response from Faculty Affairs Committee</vt:lpstr>
      <vt:lpstr> Question From: Matt Cook</vt:lpstr>
      <vt:lpstr>Response coming soon from campus constituents</vt:lpstr>
      <vt:lpstr>Question From: Julia Balen</vt:lpstr>
      <vt:lpstr>Response from Senate Exec and Ofc. of the President</vt:lpstr>
      <vt:lpstr>Response continued from Senate Exec and Ofc. of the President</vt:lpstr>
      <vt:lpstr>Question From: Kimberly Vose</vt:lpstr>
      <vt:lpstr>Response from Michelle Noyes and Ed Lebioda</vt:lpstr>
      <vt:lpstr>Question 1 of 4 from: Lindsey Trimble-O’Connor</vt:lpstr>
      <vt:lpstr>Response from: Valeri Cirino-Paez</vt:lpstr>
      <vt:lpstr>Question 2 of 4 from: Lindsey Trimble-O’Connor</vt:lpstr>
      <vt:lpstr>Response from: Valeri Cirino-Paez</vt:lpstr>
      <vt:lpstr>Question 3 of 4 from: Lindsey Trimble-O’Connor</vt:lpstr>
      <vt:lpstr>Response from: Valeri Cirino-Paez</vt:lpstr>
      <vt:lpstr>Question 4 of 4 from: Lindsey Trimble-O’Connor</vt:lpstr>
      <vt:lpstr>Response from: Valeri Cirino-Paez</vt:lpstr>
      <vt:lpstr>Response continued from: Valeri Cirino-Paez</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Intent to Raise Questions</dc:title>
  <dc:creator>Jeanne Grier</dc:creator>
  <cp:lastModifiedBy>Daniels, David</cp:lastModifiedBy>
  <cp:revision>63</cp:revision>
  <dcterms:created xsi:type="dcterms:W3CDTF">2016-03-14T17:56:42Z</dcterms:created>
  <dcterms:modified xsi:type="dcterms:W3CDTF">2016-12-06T21:26:32Z</dcterms:modified>
</cp:coreProperties>
</file>