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3" r:id="rId1"/>
  </p:sldMasterIdLst>
  <p:notesMasterIdLst>
    <p:notesMasterId r:id="rId4"/>
  </p:notesMasterIdLst>
  <p:handoutMasterIdLst>
    <p:handoutMasterId r:id="rId5"/>
  </p:handoutMasterIdLst>
  <p:sldIdLst>
    <p:sldId id="257" r:id="rId2"/>
    <p:sldId id="258" r:id="rId3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C0C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58" autoAdjust="0"/>
    <p:restoredTop sz="86413" autoAdjust="0"/>
  </p:normalViewPr>
  <p:slideViewPr>
    <p:cSldViewPr>
      <p:cViewPr varScale="1">
        <p:scale>
          <a:sx n="118" d="100"/>
          <a:sy n="118" d="100"/>
        </p:scale>
        <p:origin x="114" y="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040" y="-90"/>
      </p:cViewPr>
      <p:guideLst>
        <p:guide orient="horz" pos="2928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02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02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02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85C9C4DC-565F-4C92-A69C-9AFACBB673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3711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49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416425"/>
            <a:ext cx="548640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0AD354EF-263A-4483-8B4C-B55088F590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39603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0"/>
          <p:cNvSpPr>
            <a:spLocks noChangeArrowheads="1"/>
          </p:cNvSpPr>
          <p:nvPr userDrawn="1"/>
        </p:nvSpPr>
        <p:spPr bwMode="auto">
          <a:xfrm>
            <a:off x="0" y="0"/>
            <a:ext cx="685800" cy="6858000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" name="Rectangle 31"/>
          <p:cNvSpPr>
            <a:spLocks noChangeArrowheads="1"/>
          </p:cNvSpPr>
          <p:nvPr userDrawn="1"/>
        </p:nvSpPr>
        <p:spPr bwMode="auto">
          <a:xfrm>
            <a:off x="381000" y="0"/>
            <a:ext cx="381000" cy="6858000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4" name="Picture 32" descr="dolphin_logo_black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458200" y="6248400"/>
            <a:ext cx="477838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2" descr="CI Formal Logo_1B grad.jp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990600" y="5867400"/>
            <a:ext cx="2524125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53" name="Rectangle 53"/>
          <p:cNvSpPr>
            <a:spLocks noChangeArrowheads="1"/>
          </p:cNvSpPr>
          <p:nvPr userDrawn="1"/>
        </p:nvSpPr>
        <p:spPr bwMode="auto">
          <a:xfrm>
            <a:off x="0" y="0"/>
            <a:ext cx="685800" cy="6858000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2454" name="Rectangle 54"/>
          <p:cNvSpPr>
            <a:spLocks noChangeArrowheads="1"/>
          </p:cNvSpPr>
          <p:nvPr userDrawn="1"/>
        </p:nvSpPr>
        <p:spPr bwMode="auto">
          <a:xfrm>
            <a:off x="381000" y="0"/>
            <a:ext cx="381000" cy="6858000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7" r:id="rId1"/>
    <p:sldLayoutId id="2147483777" r:id="rId2"/>
    <p:sldLayoutId id="2147483778" r:id="rId3"/>
    <p:sldLayoutId id="2147483788" r:id="rId4"/>
    <p:sldLayoutId id="2147483779" r:id="rId5"/>
    <p:sldLayoutId id="2147483780" r:id="rId6"/>
    <p:sldLayoutId id="2147483781" r:id="rId7"/>
    <p:sldLayoutId id="2147483782" r:id="rId8"/>
    <p:sldLayoutId id="2147483783" r:id="rId9"/>
    <p:sldLayoutId id="2147483784" r:id="rId10"/>
    <p:sldLayoutId id="2147483785" r:id="rId11"/>
    <p:sldLayoutId id="2147483786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sz="half" idx="1"/>
          </p:nvPr>
        </p:nvSpPr>
        <p:spPr bwMode="auto">
          <a:xfrm>
            <a:off x="914400" y="1143000"/>
            <a:ext cx="7772400" cy="4343400"/>
          </a:xfrm>
          <a:solidFill>
            <a:srgbClr val="FFFFFF"/>
          </a:solidFill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 eaLnBrk="1" hangingPunct="1">
              <a:lnSpc>
                <a:spcPct val="80000"/>
              </a:lnSpc>
              <a:buNone/>
            </a:pPr>
            <a:r>
              <a:rPr lang="en-US" sz="2400" b="1" dirty="0" smtClean="0">
                <a:latin typeface="Gill Sans MT" pitchFamily="34" charset="0"/>
              </a:rPr>
              <a:t>The </a:t>
            </a:r>
            <a:r>
              <a:rPr lang="en-US" sz="2400" b="1" dirty="0">
                <a:latin typeface="Gill Sans MT" pitchFamily="34" charset="0"/>
              </a:rPr>
              <a:t>University has an infectious disease component within its all-hazards emergency plan.</a:t>
            </a:r>
          </a:p>
          <a:p>
            <a:pPr eaLnBrk="1" hangingPunct="1">
              <a:lnSpc>
                <a:spcPct val="80000"/>
              </a:lnSpc>
              <a:buFont typeface="+mj-lt"/>
              <a:buAutoNum type="arabicPeriod"/>
            </a:pPr>
            <a:endParaRPr lang="en-US" sz="2400" dirty="0">
              <a:latin typeface="Gill Sans MT" pitchFamily="34" charset="0"/>
            </a:endParaRPr>
          </a:p>
          <a:p>
            <a:pPr eaLnBrk="1" hangingPunct="1">
              <a:lnSpc>
                <a:spcPct val="80000"/>
              </a:lnSpc>
              <a:buFont typeface="+mj-lt"/>
              <a:buAutoNum type="arabicPeriod"/>
            </a:pPr>
            <a:r>
              <a:rPr lang="en-US" sz="2400" dirty="0" smtClean="0">
                <a:latin typeface="Gill Sans MT" pitchFamily="34" charset="0"/>
              </a:rPr>
              <a:t>Notify Ventura County Public Health of a suspected case of measles.</a:t>
            </a:r>
          </a:p>
          <a:p>
            <a:pPr eaLnBrk="1" hangingPunct="1">
              <a:lnSpc>
                <a:spcPct val="80000"/>
              </a:lnSpc>
              <a:buFont typeface="+mj-lt"/>
              <a:buAutoNum type="arabicPeriod"/>
            </a:pPr>
            <a:r>
              <a:rPr lang="en-US" sz="2400" dirty="0" smtClean="0">
                <a:latin typeface="Gill Sans MT" pitchFamily="34" charset="0"/>
              </a:rPr>
              <a:t>Instruct potentially infected person(s) to limit contact with others and immediately seek medical help.</a:t>
            </a:r>
          </a:p>
          <a:p>
            <a:pPr eaLnBrk="1" hangingPunct="1">
              <a:lnSpc>
                <a:spcPct val="80000"/>
              </a:lnSpc>
              <a:buFont typeface="+mj-lt"/>
              <a:buAutoNum type="arabicPeriod"/>
            </a:pPr>
            <a:r>
              <a:rPr lang="en-US" sz="2400" dirty="0" smtClean="0">
                <a:latin typeface="Gill Sans MT" pitchFamily="34" charset="0"/>
              </a:rPr>
              <a:t>Deny access to any room(s) for three hours where the infected person was present.</a:t>
            </a:r>
          </a:p>
          <a:p>
            <a:pPr eaLnBrk="1" hangingPunct="1">
              <a:lnSpc>
                <a:spcPct val="80000"/>
              </a:lnSpc>
              <a:buFont typeface="+mj-lt"/>
              <a:buAutoNum type="arabicPeriod"/>
            </a:pPr>
            <a:r>
              <a:rPr lang="en-US" sz="2400" dirty="0" smtClean="0">
                <a:latin typeface="Gill Sans MT" pitchFamily="34" charset="0"/>
              </a:rPr>
              <a:t>Communicate information to the campus community.</a:t>
            </a:r>
          </a:p>
          <a:p>
            <a:pPr eaLnBrk="1" hangingPunct="1">
              <a:lnSpc>
                <a:spcPct val="80000"/>
              </a:lnSpc>
              <a:buFont typeface="+mj-lt"/>
              <a:buAutoNum type="arabicPeriod"/>
            </a:pPr>
            <a:r>
              <a:rPr lang="en-US" sz="2400" dirty="0" smtClean="0">
                <a:latin typeface="Gill Sans MT" pitchFamily="34" charset="0"/>
              </a:rPr>
              <a:t>Encourage everyone to check if they have immunity, and if not get the Measles, Mumps and Rubella (MMR) immunization.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400" dirty="0">
              <a:latin typeface="Gill Sans MT" pitchFamily="34" charset="0"/>
            </a:endParaRPr>
          </a:p>
          <a:p>
            <a:pPr eaLnBrk="1" hangingPunct="1">
              <a:lnSpc>
                <a:spcPct val="80000"/>
              </a:lnSpc>
              <a:buFontTx/>
              <a:buAutoNum type="arabicPeriod"/>
            </a:pPr>
            <a:endParaRPr lang="en-US" sz="1800" dirty="0" smtClean="0">
              <a:latin typeface="Gill Sans MT" pitchFamily="34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1800" b="1" dirty="0"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b="1" dirty="0" smtClean="0">
                <a:latin typeface="Times New Roman" pitchFamily="18" charset="0"/>
              </a:rPr>
              <a:t> </a:t>
            </a: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304800" y="3733800"/>
            <a:ext cx="822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 eaLnBrk="1" hangingPunct="1"/>
            <a:endParaRPr lang="en-US" sz="4400"/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685800" y="4359275"/>
            <a:ext cx="5867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en-US" sz="1600" b="1">
              <a:latin typeface="Arial" charset="0"/>
            </a:endParaRPr>
          </a:p>
        </p:txBody>
      </p:sp>
      <p:sp>
        <p:nvSpPr>
          <p:cNvPr id="4102" name="Rectangle 17"/>
          <p:cNvSpPr>
            <a:spLocks noChangeArrowheads="1"/>
          </p:cNvSpPr>
          <p:nvPr/>
        </p:nvSpPr>
        <p:spPr bwMode="auto">
          <a:xfrm>
            <a:off x="8001000" y="5486400"/>
            <a:ext cx="1143000" cy="1219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r>
              <a:rPr lang="en-US" dirty="0" smtClean="0">
                <a:latin typeface="Gill Sans MT" pitchFamily="34" charset="0"/>
              </a:rPr>
              <a:t>University Actions</a:t>
            </a:r>
            <a:endParaRPr lang="en-US" dirty="0">
              <a:latin typeface="Gill Sans MT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dirty="0" smtClean="0">
                <a:latin typeface="Gill Sans MT" pitchFamily="34" charset="0"/>
              </a:rPr>
              <a:t>VCPH Actions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>
                <a:latin typeface="Gill Sans MT" pitchFamily="34" charset="0"/>
              </a:rPr>
              <a:t/>
            </a:r>
            <a:br>
              <a:rPr lang="en-US" b="1" dirty="0">
                <a:latin typeface="Gill Sans MT" pitchFamily="34" charset="0"/>
              </a:rPr>
            </a:b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38200" y="990600"/>
            <a:ext cx="7848600" cy="5715000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None/>
            </a:pPr>
            <a:r>
              <a:rPr lang="en-US" sz="2400" b="1" dirty="0" smtClean="0">
                <a:latin typeface="Gill Sans MT" pitchFamily="34" charset="0"/>
              </a:rPr>
              <a:t>The </a:t>
            </a:r>
            <a:r>
              <a:rPr lang="en-US" sz="2400" b="1" dirty="0">
                <a:latin typeface="Gill Sans MT" pitchFamily="34" charset="0"/>
              </a:rPr>
              <a:t>Ventura County Public Health Department drives and controls the process of disease control during an outbreak.</a:t>
            </a:r>
            <a:br>
              <a:rPr lang="en-US" sz="2400" b="1" dirty="0">
                <a:latin typeface="Gill Sans MT" pitchFamily="34" charset="0"/>
              </a:rPr>
            </a:br>
            <a:endParaRPr lang="en-US" sz="2400" b="1" dirty="0" smtClean="0">
              <a:latin typeface="Gill Sans MT" pitchFamily="34" charset="0"/>
            </a:endParaRPr>
          </a:p>
          <a:p>
            <a:pPr eaLnBrk="1" hangingPunct="1">
              <a:lnSpc>
                <a:spcPct val="80000"/>
              </a:lnSpc>
              <a:buFontTx/>
              <a:buAutoNum type="arabicPeriod"/>
            </a:pPr>
            <a:r>
              <a:rPr lang="en-US" sz="2400" dirty="0" smtClean="0">
                <a:latin typeface="Gill Sans MT" pitchFamily="34" charset="0"/>
              </a:rPr>
              <a:t>Isolate </a:t>
            </a:r>
            <a:r>
              <a:rPr lang="en-US" sz="2400" dirty="0">
                <a:latin typeface="Gill Sans MT" pitchFamily="34" charset="0"/>
              </a:rPr>
              <a:t>the person with measles for 4 days after onset of rash. This is facilitated by the national medical surveillance and reporting systems currently in place</a:t>
            </a:r>
            <a:r>
              <a:rPr lang="en-US" sz="2400" dirty="0" smtClean="0">
                <a:latin typeface="Gill Sans MT" pitchFamily="34" charset="0"/>
              </a:rPr>
              <a:t>. VCPH will work with the measles patient’s physician to implement isolation.</a:t>
            </a:r>
            <a:endParaRPr lang="en-US" sz="2400" dirty="0">
              <a:latin typeface="Gill Sans MT" pitchFamily="34" charset="0"/>
            </a:endParaRPr>
          </a:p>
          <a:p>
            <a:pPr eaLnBrk="1" hangingPunct="1">
              <a:lnSpc>
                <a:spcPct val="80000"/>
              </a:lnSpc>
              <a:buFontTx/>
              <a:buAutoNum type="arabicPeriod"/>
            </a:pPr>
            <a:r>
              <a:rPr lang="en-US" sz="2400" dirty="0">
                <a:latin typeface="Gill Sans MT" pitchFamily="34" charset="0"/>
              </a:rPr>
              <a:t>Identify those who came into close contact with the infected person and determine the immunity of all </a:t>
            </a:r>
            <a:r>
              <a:rPr lang="en-US" sz="2400" dirty="0" smtClean="0">
                <a:latin typeface="Gill Sans MT" pitchFamily="34" charset="0"/>
              </a:rPr>
              <a:t>contacts.</a:t>
            </a:r>
            <a:endParaRPr lang="en-US" sz="2400" dirty="0">
              <a:latin typeface="Gill Sans MT" pitchFamily="34" charset="0"/>
            </a:endParaRPr>
          </a:p>
          <a:p>
            <a:pPr eaLnBrk="1" hangingPunct="1">
              <a:lnSpc>
                <a:spcPct val="80000"/>
              </a:lnSpc>
              <a:buFontTx/>
              <a:buAutoNum type="arabicPeriod"/>
            </a:pPr>
            <a:r>
              <a:rPr lang="en-US" sz="2400" dirty="0">
                <a:latin typeface="Gill Sans MT" pitchFamily="34" charset="0"/>
              </a:rPr>
              <a:t>For those who do not have immunity, provide MMR immunizations within 72 hours of exposure and/or </a:t>
            </a:r>
            <a:r>
              <a:rPr lang="en-US" sz="2400" dirty="0" smtClean="0">
                <a:latin typeface="Gill Sans MT" pitchFamily="34" charset="0"/>
              </a:rPr>
              <a:t>immunoglobulin therapy within 6 days of exposure.</a:t>
            </a:r>
          </a:p>
          <a:p>
            <a:pPr eaLnBrk="1" hangingPunct="1">
              <a:lnSpc>
                <a:spcPct val="80000"/>
              </a:lnSpc>
              <a:buFontTx/>
              <a:buAutoNum type="arabicPeriod"/>
            </a:pPr>
            <a:r>
              <a:rPr lang="en-US" sz="2400" dirty="0" smtClean="0">
                <a:latin typeface="Gill Sans MT" pitchFamily="34" charset="0"/>
              </a:rPr>
              <a:t>If an exposed at-risk contact without evidence of immunity does not get timely immunization or </a:t>
            </a:r>
            <a:r>
              <a:rPr lang="en-US" sz="2400" smtClean="0">
                <a:latin typeface="Gill Sans MT" pitchFamily="34" charset="0"/>
              </a:rPr>
              <a:t>immunoglobulin treatment then </a:t>
            </a:r>
            <a:r>
              <a:rPr lang="en-US" sz="2400" dirty="0" smtClean="0">
                <a:latin typeface="Gill Sans MT" pitchFamily="34" charset="0"/>
              </a:rPr>
              <a:t>VCPH will quarantine that person for 21 days after the last contact with an infectious measles case.</a:t>
            </a:r>
            <a:endParaRPr lang="en-US" sz="2400" dirty="0">
              <a:latin typeface="Gill Sans MT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7910929"/>
      </p:ext>
    </p:extLst>
  </p:cSld>
  <p:clrMapOvr>
    <a:masterClrMapping/>
  </p:clrMapOvr>
</p:sld>
</file>

<file path=ppt/theme/theme1.xml><?xml version="1.0" encoding="utf-8"?>
<a:theme xmlns:a="http://schemas.openxmlformats.org/drawingml/2006/main" name="Crayons">
  <a:themeElements>
    <a:clrScheme name="Crayons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Crayons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Crayons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Crayons</Template>
  <TotalTime>6905</TotalTime>
  <Words>111</Words>
  <Application>Microsoft Office PowerPoint</Application>
  <PresentationFormat>On-screen Show (4:3)</PresentationFormat>
  <Paragraphs>18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Comic Sans MS</vt:lpstr>
      <vt:lpstr>Gill Sans MT</vt:lpstr>
      <vt:lpstr>Times New Roman</vt:lpstr>
      <vt:lpstr>Crayons</vt:lpstr>
      <vt:lpstr>University Actions</vt:lpstr>
      <vt:lpstr>VCPH Actions  </vt:lpstr>
    </vt:vector>
  </TitlesOfParts>
  <Company>CSU Channel Islands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Ginger Reyes</dc:creator>
  <cp:lastModifiedBy>Daniels, David</cp:lastModifiedBy>
  <cp:revision>90</cp:revision>
  <dcterms:created xsi:type="dcterms:W3CDTF">2007-10-12T04:01:48Z</dcterms:created>
  <dcterms:modified xsi:type="dcterms:W3CDTF">2015-02-02T19:28:14Z</dcterms:modified>
</cp:coreProperties>
</file>