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2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Intent to Raise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Responses to questions regarding tenure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6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Tenure Density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63" y="2130987"/>
            <a:ext cx="7610476" cy="2123923"/>
          </a:xfrm>
        </p:spPr>
        <p:txBody>
          <a:bodyPr/>
          <a:lstStyle/>
          <a:p>
            <a:r>
              <a:rPr lang="en-US" dirty="0" smtClean="0"/>
              <a:t>Tenure tract faculty including FERP = 112</a:t>
            </a:r>
          </a:p>
          <a:p>
            <a:r>
              <a:rPr lang="en-US" dirty="0" smtClean="0"/>
              <a:t>Lecturer FTEF = 164.39</a:t>
            </a:r>
          </a:p>
          <a:p>
            <a:r>
              <a:rPr lang="en-US" dirty="0" smtClean="0"/>
              <a:t>Total FTE = 276.39</a:t>
            </a:r>
          </a:p>
          <a:p>
            <a:r>
              <a:rPr lang="en-US" dirty="0" smtClean="0"/>
              <a:t>Tenure Density = 112/276.39 = </a:t>
            </a:r>
            <a:r>
              <a:rPr lang="en-US" b="1" dirty="0" smtClean="0"/>
              <a:t>40.5%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86203"/>
              </p:ext>
            </p:extLst>
          </p:nvPr>
        </p:nvGraphicFramePr>
        <p:xfrm>
          <a:off x="857175" y="4431502"/>
          <a:ext cx="7610471" cy="1500178"/>
        </p:xfrm>
        <a:graphic>
          <a:graphicData uri="http://schemas.openxmlformats.org/drawingml/2006/table">
            <a:tbl>
              <a:tblPr/>
              <a:tblGrid>
                <a:gridCol w="968606"/>
                <a:gridCol w="691861"/>
                <a:gridCol w="622675"/>
                <a:gridCol w="761047"/>
                <a:gridCol w="761047"/>
                <a:gridCol w="761047"/>
                <a:gridCol w="761047"/>
                <a:gridCol w="761047"/>
                <a:gridCol w="761047"/>
                <a:gridCol w="761047"/>
              </a:tblGrid>
              <a:tr h="387442">
                <a:tc>
                  <a:txBody>
                    <a:bodyPr/>
                    <a:lstStyle/>
                    <a:p>
                      <a:endParaRPr lang="en-US" sz="1600" dirty="0">
                        <a:effectLst/>
                      </a:endParaRPr>
                    </a:p>
                  </a:txBody>
                  <a:tcPr marL="83023" marR="83023" marT="41512" marB="4151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Tenure Status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10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Fall Instructional Faculty Full-time Equivalents (FTE)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 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101"/>
                    </a:solidFill>
                  </a:tcPr>
                </a:tc>
              </a:tr>
              <a:tr h="336706">
                <a:tc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2007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2008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2009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2010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2011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2012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2013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,sans-serif"/>
                        </a:rPr>
                        <a:t> 2014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</a:tr>
              <a:tr h="387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CI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Tenure Density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42.1%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44.0%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43.5%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42.2%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39.6%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37.0%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37.5%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,sans-serif"/>
                        </a:rPr>
                        <a:t> 40.5</a:t>
                      </a:r>
                      <a:r>
                        <a:rPr lang="en-US" sz="1000" dirty="0">
                          <a:effectLst/>
                          <a:latin typeface="Calibri,sans-serif"/>
                        </a:rPr>
                        <a:t>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</a:tr>
              <a:tr h="387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,sans-serif"/>
                        </a:rPr>
                        <a:t>Systemwide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Tenure Density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61.1%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62.1%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66.1%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64.5%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62.0%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60.6%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,sans-serif"/>
                        </a:rPr>
                        <a:t>58.2%</a:t>
                      </a:r>
                      <a:endParaRPr lang="en-US" sz="1600">
                        <a:effectLst/>
                      </a:endParaRPr>
                    </a:p>
                  </a:txBody>
                  <a:tcPr marL="83023" marR="83023" marT="41512" marB="4151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,sans-serif"/>
                        </a:rPr>
                        <a:t> 56.3</a:t>
                      </a:r>
                      <a:r>
                        <a:rPr lang="en-US" sz="1000" dirty="0">
                          <a:effectLst/>
                          <a:latin typeface="Calibri,sans-serif"/>
                        </a:rPr>
                        <a:t>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CB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57173" y="443229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4916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115</TotalTime>
  <Words>94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Calibri,sans-serif</vt:lpstr>
      <vt:lpstr>Century Gothic</vt:lpstr>
      <vt:lpstr>Wingdings 2</vt:lpstr>
      <vt:lpstr>Perception</vt:lpstr>
      <vt:lpstr>Intent to Raise Questions</vt:lpstr>
      <vt:lpstr>Tenure Density Data</vt:lpstr>
    </vt:vector>
  </TitlesOfParts>
  <Company>CSU Channel Islands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 to Raise Questions</dc:title>
  <dc:creator>Jeanne Grier</dc:creator>
  <cp:lastModifiedBy>Daniels, David</cp:lastModifiedBy>
  <cp:revision>10</cp:revision>
  <dcterms:created xsi:type="dcterms:W3CDTF">2014-11-05T18:08:31Z</dcterms:created>
  <dcterms:modified xsi:type="dcterms:W3CDTF">2015-01-30T23:10:49Z</dcterms:modified>
</cp:coreProperties>
</file>