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7" r:id="rId6"/>
    <p:sldId id="258" r:id="rId7"/>
    <p:sldId id="264" r:id="rId8"/>
    <p:sldId id="262" r:id="rId9"/>
    <p:sldId id="267"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65" d="100"/>
          <a:sy n="65" d="100"/>
        </p:scale>
        <p:origin x="7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144BDE-3845-4E92-A17F-78C239250FA4}"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AFBDB-4127-4CB5-A4C8-AACD99B8C468}" type="slidenum">
              <a:rPr lang="en-US" smtClean="0"/>
              <a:t>‹#›</a:t>
            </a:fld>
            <a:endParaRPr lang="en-US"/>
          </a:p>
        </p:txBody>
      </p:sp>
    </p:spTree>
    <p:extLst>
      <p:ext uri="{BB962C8B-B14F-4D97-AF65-F5344CB8AC3E}">
        <p14:creationId xmlns:p14="http://schemas.microsoft.com/office/powerpoint/2010/main" val="719427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144BDE-3845-4E92-A17F-78C239250FA4}"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AFBDB-4127-4CB5-A4C8-AACD99B8C468}" type="slidenum">
              <a:rPr lang="en-US" smtClean="0"/>
              <a:t>‹#›</a:t>
            </a:fld>
            <a:endParaRPr lang="en-US"/>
          </a:p>
        </p:txBody>
      </p:sp>
    </p:spTree>
    <p:extLst>
      <p:ext uri="{BB962C8B-B14F-4D97-AF65-F5344CB8AC3E}">
        <p14:creationId xmlns:p14="http://schemas.microsoft.com/office/powerpoint/2010/main" val="203071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144BDE-3845-4E92-A17F-78C239250FA4}"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AFBDB-4127-4CB5-A4C8-AACD99B8C468}" type="slidenum">
              <a:rPr lang="en-US" smtClean="0"/>
              <a:t>‹#›</a:t>
            </a:fld>
            <a:endParaRPr lang="en-US"/>
          </a:p>
        </p:txBody>
      </p:sp>
    </p:spTree>
    <p:extLst>
      <p:ext uri="{BB962C8B-B14F-4D97-AF65-F5344CB8AC3E}">
        <p14:creationId xmlns:p14="http://schemas.microsoft.com/office/powerpoint/2010/main" val="4238528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144BDE-3845-4E92-A17F-78C239250FA4}"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AFBDB-4127-4CB5-A4C8-AACD99B8C468}" type="slidenum">
              <a:rPr lang="en-US" smtClean="0"/>
              <a:t>‹#›</a:t>
            </a:fld>
            <a:endParaRPr lang="en-US"/>
          </a:p>
        </p:txBody>
      </p:sp>
    </p:spTree>
    <p:extLst>
      <p:ext uri="{BB962C8B-B14F-4D97-AF65-F5344CB8AC3E}">
        <p14:creationId xmlns:p14="http://schemas.microsoft.com/office/powerpoint/2010/main" val="2032819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144BDE-3845-4E92-A17F-78C239250FA4}"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AFBDB-4127-4CB5-A4C8-AACD99B8C468}" type="slidenum">
              <a:rPr lang="en-US" smtClean="0"/>
              <a:t>‹#›</a:t>
            </a:fld>
            <a:endParaRPr lang="en-US"/>
          </a:p>
        </p:txBody>
      </p:sp>
    </p:spTree>
    <p:extLst>
      <p:ext uri="{BB962C8B-B14F-4D97-AF65-F5344CB8AC3E}">
        <p14:creationId xmlns:p14="http://schemas.microsoft.com/office/powerpoint/2010/main" val="64024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144BDE-3845-4E92-A17F-78C239250FA4}"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AFBDB-4127-4CB5-A4C8-AACD99B8C468}" type="slidenum">
              <a:rPr lang="en-US" smtClean="0"/>
              <a:t>‹#›</a:t>
            </a:fld>
            <a:endParaRPr lang="en-US"/>
          </a:p>
        </p:txBody>
      </p:sp>
    </p:spTree>
    <p:extLst>
      <p:ext uri="{BB962C8B-B14F-4D97-AF65-F5344CB8AC3E}">
        <p14:creationId xmlns:p14="http://schemas.microsoft.com/office/powerpoint/2010/main" val="213053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144BDE-3845-4E92-A17F-78C239250FA4}" type="datetimeFigureOut">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0AFBDB-4127-4CB5-A4C8-AACD99B8C468}" type="slidenum">
              <a:rPr lang="en-US" smtClean="0"/>
              <a:t>‹#›</a:t>
            </a:fld>
            <a:endParaRPr lang="en-US"/>
          </a:p>
        </p:txBody>
      </p:sp>
    </p:spTree>
    <p:extLst>
      <p:ext uri="{BB962C8B-B14F-4D97-AF65-F5344CB8AC3E}">
        <p14:creationId xmlns:p14="http://schemas.microsoft.com/office/powerpoint/2010/main" val="221096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144BDE-3845-4E92-A17F-78C239250FA4}" type="datetimeFigureOut">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0AFBDB-4127-4CB5-A4C8-AACD99B8C468}" type="slidenum">
              <a:rPr lang="en-US" smtClean="0"/>
              <a:t>‹#›</a:t>
            </a:fld>
            <a:endParaRPr lang="en-US"/>
          </a:p>
        </p:txBody>
      </p:sp>
    </p:spTree>
    <p:extLst>
      <p:ext uri="{BB962C8B-B14F-4D97-AF65-F5344CB8AC3E}">
        <p14:creationId xmlns:p14="http://schemas.microsoft.com/office/powerpoint/2010/main" val="86147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44BDE-3845-4E92-A17F-78C239250FA4}" type="datetimeFigureOut">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0AFBDB-4127-4CB5-A4C8-AACD99B8C468}" type="slidenum">
              <a:rPr lang="en-US" smtClean="0"/>
              <a:t>‹#›</a:t>
            </a:fld>
            <a:endParaRPr lang="en-US"/>
          </a:p>
        </p:txBody>
      </p:sp>
    </p:spTree>
    <p:extLst>
      <p:ext uri="{BB962C8B-B14F-4D97-AF65-F5344CB8AC3E}">
        <p14:creationId xmlns:p14="http://schemas.microsoft.com/office/powerpoint/2010/main" val="950987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44BDE-3845-4E92-A17F-78C239250FA4}"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AFBDB-4127-4CB5-A4C8-AACD99B8C468}" type="slidenum">
              <a:rPr lang="en-US" smtClean="0"/>
              <a:t>‹#›</a:t>
            </a:fld>
            <a:endParaRPr lang="en-US"/>
          </a:p>
        </p:txBody>
      </p:sp>
    </p:spTree>
    <p:extLst>
      <p:ext uri="{BB962C8B-B14F-4D97-AF65-F5344CB8AC3E}">
        <p14:creationId xmlns:p14="http://schemas.microsoft.com/office/powerpoint/2010/main" val="3808575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44BDE-3845-4E92-A17F-78C239250FA4}"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AFBDB-4127-4CB5-A4C8-AACD99B8C468}" type="slidenum">
              <a:rPr lang="en-US" smtClean="0"/>
              <a:t>‹#›</a:t>
            </a:fld>
            <a:endParaRPr lang="en-US"/>
          </a:p>
        </p:txBody>
      </p:sp>
    </p:spTree>
    <p:extLst>
      <p:ext uri="{BB962C8B-B14F-4D97-AF65-F5344CB8AC3E}">
        <p14:creationId xmlns:p14="http://schemas.microsoft.com/office/powerpoint/2010/main" val="1202430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44BDE-3845-4E92-A17F-78C239250FA4}" type="datetimeFigureOut">
              <a:rPr lang="en-US" smtClean="0"/>
              <a:t>3/24/2015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AFBDB-4127-4CB5-A4C8-AACD99B8C468}" type="slidenum">
              <a:rPr lang="en-US" smtClean="0"/>
              <a:t>‹#›</a:t>
            </a:fld>
            <a:endParaRPr lang="en-US"/>
          </a:p>
        </p:txBody>
      </p:sp>
    </p:spTree>
    <p:extLst>
      <p:ext uri="{BB962C8B-B14F-4D97-AF65-F5344CB8AC3E}">
        <p14:creationId xmlns:p14="http://schemas.microsoft.com/office/powerpoint/2010/main" val="3124715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Fiscal Policies Committee &amp; the Budget Process</a:t>
            </a:r>
            <a:br>
              <a:rPr lang="en-US" dirty="0" smtClean="0"/>
            </a:br>
            <a:endParaRPr lang="en-US" dirty="0"/>
          </a:p>
        </p:txBody>
      </p:sp>
      <p:sp>
        <p:nvSpPr>
          <p:cNvPr id="3" name="Subtitle 2"/>
          <p:cNvSpPr>
            <a:spLocks noGrp="1"/>
          </p:cNvSpPr>
          <p:nvPr>
            <p:ph type="subTitle" idx="1"/>
          </p:nvPr>
        </p:nvSpPr>
        <p:spPr/>
        <p:txBody>
          <a:bodyPr/>
          <a:lstStyle/>
          <a:p>
            <a:r>
              <a:rPr lang="en-US" dirty="0" smtClean="0"/>
              <a:t>Manuel Correia, Amy Denton, Scott Frisch, </a:t>
            </a:r>
          </a:p>
          <a:p>
            <a:r>
              <a:rPr lang="en-US" dirty="0" smtClean="0"/>
              <a:t>Sean Kelly, Claudio </a:t>
            </a:r>
            <a:r>
              <a:rPr lang="en-US" dirty="0" err="1" smtClean="0"/>
              <a:t>Paiva</a:t>
            </a:r>
            <a:r>
              <a:rPr lang="en-US" dirty="0" smtClean="0"/>
              <a:t>, Janet </a:t>
            </a:r>
            <a:r>
              <a:rPr lang="en-US" dirty="0" err="1" smtClean="0"/>
              <a:t>Pinkley</a:t>
            </a:r>
            <a:r>
              <a:rPr lang="en-US" dirty="0" smtClean="0"/>
              <a:t>, Greg Wood</a:t>
            </a:r>
            <a:endParaRPr lang="en-US" dirty="0"/>
          </a:p>
        </p:txBody>
      </p:sp>
    </p:spTree>
    <p:extLst>
      <p:ext uri="{BB962C8B-B14F-4D97-AF65-F5344CB8AC3E}">
        <p14:creationId xmlns:p14="http://schemas.microsoft.com/office/powerpoint/2010/main" val="2697379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Fiscal Policies cannot fulfill its charge without information sufficient to answer basic questions about the resource allocations of the university.</a:t>
            </a:r>
          </a:p>
          <a:p>
            <a:r>
              <a:rPr lang="en-US" dirty="0" smtClean="0"/>
              <a:t>Next Steps</a:t>
            </a:r>
          </a:p>
          <a:p>
            <a:pPr lvl="1"/>
            <a:r>
              <a:rPr lang="en-US" dirty="0" smtClean="0"/>
              <a:t>Requested a meeting with the President to discuss the charge of Fiscal Policies, and faculty voice in the budget process</a:t>
            </a:r>
          </a:p>
          <a:p>
            <a:pPr lvl="1"/>
            <a:r>
              <a:rPr lang="en-US" dirty="0" smtClean="0"/>
              <a:t>Will discuss with WASC representatives our deep misgivings about faculty voice in budget process</a:t>
            </a:r>
          </a:p>
          <a:p>
            <a:pPr lvl="1"/>
            <a:r>
              <a:rPr lang="en-US" dirty="0" smtClean="0"/>
              <a:t>Report to the Senate at its next scheduled meeting</a:t>
            </a:r>
          </a:p>
          <a:p>
            <a:pPr lvl="1"/>
            <a:endParaRPr lang="en-US" dirty="0" smtClean="0"/>
          </a:p>
          <a:p>
            <a:pPr lvl="1"/>
            <a:endParaRPr lang="en-US" dirty="0"/>
          </a:p>
        </p:txBody>
      </p:sp>
    </p:spTree>
    <p:extLst>
      <p:ext uri="{BB962C8B-B14F-4D97-AF65-F5344CB8AC3E}">
        <p14:creationId xmlns:p14="http://schemas.microsoft.com/office/powerpoint/2010/main" val="446922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Charge</a:t>
            </a:r>
            <a:endParaRPr lang="en-US" dirty="0"/>
          </a:p>
        </p:txBody>
      </p:sp>
      <p:sp>
        <p:nvSpPr>
          <p:cNvPr id="3" name="Content Placeholder 2"/>
          <p:cNvSpPr>
            <a:spLocks noGrp="1"/>
          </p:cNvSpPr>
          <p:nvPr>
            <p:ph idx="1"/>
          </p:nvPr>
        </p:nvSpPr>
        <p:spPr/>
        <p:txBody>
          <a:bodyPr/>
          <a:lstStyle/>
          <a:p>
            <a:pPr marL="0" indent="0">
              <a:buNone/>
            </a:pPr>
            <a:r>
              <a:rPr lang="en-US" dirty="0" smtClean="0"/>
              <a:t>Per the By-Laws of the Academic Senate</a:t>
            </a:r>
          </a:p>
          <a:p>
            <a:endParaRPr lang="en-US" dirty="0" smtClean="0"/>
          </a:p>
          <a:p>
            <a:pPr marL="457200" lvl="1" indent="0">
              <a:buNone/>
            </a:pPr>
            <a:r>
              <a:rPr lang="en-US" dirty="0" smtClean="0"/>
              <a:t>the </a:t>
            </a:r>
            <a:r>
              <a:rPr lang="en-US" dirty="0"/>
              <a:t>charge of the Fiscal Policies Committee is to “review the University’s annual budget” and make “policy recommendations concerning the optimum utilization of resources in the achievement of university academic objectives</a:t>
            </a:r>
            <a:r>
              <a:rPr lang="en-US" dirty="0" smtClean="0"/>
              <a:t>.”</a:t>
            </a:r>
            <a:endParaRPr lang="en-US" dirty="0"/>
          </a:p>
          <a:p>
            <a:endParaRPr lang="en-US" dirty="0"/>
          </a:p>
        </p:txBody>
      </p:sp>
    </p:spTree>
    <p:extLst>
      <p:ext uri="{BB962C8B-B14F-4D97-AF65-F5344CB8AC3E}">
        <p14:creationId xmlns:p14="http://schemas.microsoft.com/office/powerpoint/2010/main" val="817624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 to Raise Questions</a:t>
            </a:r>
            <a:endParaRPr lang="en-US" dirty="0"/>
          </a:p>
        </p:txBody>
      </p:sp>
      <p:sp>
        <p:nvSpPr>
          <p:cNvPr id="3" name="Content Placeholder 2"/>
          <p:cNvSpPr>
            <a:spLocks noGrp="1"/>
          </p:cNvSpPr>
          <p:nvPr>
            <p:ph idx="1"/>
          </p:nvPr>
        </p:nvSpPr>
        <p:spPr/>
        <p:txBody>
          <a:bodyPr>
            <a:normAutofit/>
          </a:bodyPr>
          <a:lstStyle/>
          <a:p>
            <a:pPr marL="0" indent="0">
              <a:buNone/>
            </a:pPr>
            <a:r>
              <a:rPr lang="en-US" dirty="0"/>
              <a:t>To comply with this charge we require information from the major divisions of the university. Through the office of the Provost the Fiscal Policies Committee has requested information from each of the major divisions of the university regarding the use of university resources in their areas (questions available upon request).</a:t>
            </a:r>
          </a:p>
          <a:p>
            <a:pPr marL="0" indent="0">
              <a:buNone/>
            </a:pPr>
            <a:r>
              <a:rPr lang="en-US" dirty="0"/>
              <a:t> </a:t>
            </a:r>
          </a:p>
          <a:p>
            <a:pPr marL="0" indent="0">
              <a:buNone/>
            </a:pPr>
            <a:r>
              <a:rPr lang="en-US" dirty="0"/>
              <a:t>Do you intend to supply the Fiscal Policies Committee of the Academic Senate with this information? If so, what is your timeline for doing so? If not, why do you refuse to provide the information necessary to carry out its charge according to the By Laws of this body?</a:t>
            </a:r>
          </a:p>
          <a:p>
            <a:pPr marL="0" indent="0">
              <a:buNone/>
            </a:pPr>
            <a:endParaRPr lang="en-US" dirty="0"/>
          </a:p>
        </p:txBody>
      </p:sp>
    </p:spTree>
    <p:extLst>
      <p:ext uri="{BB962C8B-B14F-4D97-AF65-F5344CB8AC3E}">
        <p14:creationId xmlns:p14="http://schemas.microsoft.com/office/powerpoint/2010/main" val="235296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the FPC</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86397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AY 2014-2015</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On this slide present the following information:</a:t>
            </a:r>
          </a:p>
          <a:p>
            <a:pPr marL="0" indent="0">
              <a:buNone/>
            </a:pPr>
            <a:r>
              <a:rPr lang="en-US" dirty="0" smtClean="0"/>
              <a:t>How many full time staff/faculty are in your area?</a:t>
            </a:r>
          </a:p>
          <a:p>
            <a:pPr marL="0" indent="0">
              <a:buNone/>
            </a:pPr>
            <a:r>
              <a:rPr lang="en-US" dirty="0" smtClean="0"/>
              <a:t>How many of your staff/faculty are MPP/tenure track?</a:t>
            </a:r>
          </a:p>
          <a:p>
            <a:pPr marL="0" indent="0">
              <a:buNone/>
            </a:pPr>
            <a:r>
              <a:rPr lang="en-US" dirty="0" smtClean="0"/>
              <a:t>How many part-time staff/faculty are in your area?</a:t>
            </a:r>
          </a:p>
          <a:p>
            <a:pPr marL="0" indent="0">
              <a:buNone/>
            </a:pPr>
            <a:r>
              <a:rPr lang="en-US" dirty="0" smtClean="0"/>
              <a:t>How do these employees support the mission of the university?</a:t>
            </a:r>
          </a:p>
          <a:p>
            <a:pPr marL="0" indent="0">
              <a:buNone/>
            </a:pPr>
            <a:r>
              <a:rPr lang="en-US" dirty="0" smtClean="0"/>
              <a:t>How many student workers do you employ?</a:t>
            </a:r>
          </a:p>
          <a:p>
            <a:pPr marL="0" indent="0">
              <a:buNone/>
            </a:pPr>
            <a:r>
              <a:rPr lang="en-US" dirty="0" smtClean="0"/>
              <a:t>How does the work of students in your area support the mission of the university</a:t>
            </a:r>
          </a:p>
          <a:p>
            <a:pPr marL="0" indent="0">
              <a:buNone/>
            </a:pPr>
            <a:r>
              <a:rPr lang="en-US" dirty="0" smtClean="0"/>
              <a:t>* You may want to contact HR to help you collect these data</a:t>
            </a:r>
          </a:p>
          <a:p>
            <a:pPr marL="0" indent="0">
              <a:buNone/>
            </a:pPr>
            <a:endParaRPr lang="en-US" dirty="0"/>
          </a:p>
        </p:txBody>
      </p:sp>
    </p:spTree>
    <p:extLst>
      <p:ext uri="{BB962C8B-B14F-4D97-AF65-F5344CB8AC3E}">
        <p14:creationId xmlns:p14="http://schemas.microsoft.com/office/powerpoint/2010/main" val="1302784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AY 2015-2016 Budget Requests</a:t>
            </a:r>
            <a:endParaRPr lang="en-US" dirty="0"/>
          </a:p>
        </p:txBody>
      </p:sp>
      <p:sp>
        <p:nvSpPr>
          <p:cNvPr id="3" name="Content Placeholder 2"/>
          <p:cNvSpPr>
            <a:spLocks noGrp="1"/>
          </p:cNvSpPr>
          <p:nvPr>
            <p:ph idx="1"/>
          </p:nvPr>
        </p:nvSpPr>
        <p:spPr/>
        <p:txBody>
          <a:bodyPr/>
          <a:lstStyle/>
          <a:p>
            <a:pPr marL="0" indent="0">
              <a:buNone/>
            </a:pPr>
            <a:r>
              <a:rPr lang="en-US" dirty="0" smtClean="0"/>
              <a:t>Highlight your requests for the NEXT academic year</a:t>
            </a:r>
          </a:p>
          <a:p>
            <a:pPr marL="0" indent="0">
              <a:buNone/>
            </a:pPr>
            <a:r>
              <a:rPr lang="en-US" dirty="0" smtClean="0"/>
              <a:t>What percentage increase/decrease do you anticipated compared to the last academic year?</a:t>
            </a:r>
          </a:p>
          <a:p>
            <a:pPr marL="0" indent="0">
              <a:buNone/>
            </a:pPr>
            <a:r>
              <a:rPr lang="en-US" dirty="0" smtClean="0"/>
              <a:t>How many staff positions will you request?</a:t>
            </a:r>
          </a:p>
          <a:p>
            <a:pPr marL="0" indent="0">
              <a:buNone/>
            </a:pPr>
            <a:r>
              <a:rPr lang="en-US" dirty="0" smtClean="0"/>
              <a:t>What major expenditures will you request?</a:t>
            </a:r>
          </a:p>
          <a:p>
            <a:pPr marL="0" indent="0">
              <a:buNone/>
            </a:pPr>
            <a:r>
              <a:rPr lang="en-US" dirty="0" smtClean="0"/>
              <a:t>What do you see as the major budget challenges next AY?</a:t>
            </a:r>
          </a:p>
          <a:p>
            <a:pPr marL="0" indent="0">
              <a:buNone/>
            </a:pPr>
            <a:r>
              <a:rPr lang="en-US" dirty="0" smtClean="0"/>
              <a:t>Be sure to discuss how these requests are related to the mission of the university (see slide 2)</a:t>
            </a:r>
            <a:endParaRPr lang="en-US" dirty="0"/>
          </a:p>
        </p:txBody>
      </p:sp>
    </p:spTree>
    <p:extLst>
      <p:ext uri="{BB962C8B-B14F-4D97-AF65-F5344CB8AC3E}">
        <p14:creationId xmlns:p14="http://schemas.microsoft.com/office/powerpoint/2010/main" val="714345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47582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1145" y="233410"/>
            <a:ext cx="4505655" cy="5931496"/>
          </a:xfrm>
        </p:spPr>
      </p:pic>
      <p:pic>
        <p:nvPicPr>
          <p:cNvPr id="8" name="Picture 7"/>
          <p:cNvPicPr>
            <a:picLocks noChangeAspect="1"/>
          </p:cNvPicPr>
          <p:nvPr/>
        </p:nvPicPr>
        <p:blipFill>
          <a:blip r:embed="rId3"/>
          <a:stretch>
            <a:fillRect/>
          </a:stretch>
        </p:blipFill>
        <p:spPr>
          <a:xfrm>
            <a:off x="1325647" y="2105083"/>
            <a:ext cx="8894117" cy="2188149"/>
          </a:xfrm>
          <a:prstGeom prst="rect">
            <a:avLst/>
          </a:prstGeom>
        </p:spPr>
      </p:pic>
      <p:sp>
        <p:nvSpPr>
          <p:cNvPr id="10" name="Rectangle 9"/>
          <p:cNvSpPr/>
          <p:nvPr/>
        </p:nvSpPr>
        <p:spPr>
          <a:xfrm>
            <a:off x="4527177" y="5325035"/>
            <a:ext cx="7395881" cy="1200329"/>
          </a:xfrm>
          <a:prstGeom prst="rect">
            <a:avLst/>
          </a:prstGeom>
        </p:spPr>
        <p:txBody>
          <a:bodyPr wrap="square">
            <a:spAutoFit/>
          </a:bodyPr>
          <a:lstStyle/>
          <a:p>
            <a:r>
              <a:rPr lang="en-US" dirty="0" smtClean="0">
                <a:solidFill>
                  <a:srgbClr val="17375E"/>
                </a:solidFill>
                <a:effectLst/>
                <a:latin typeface="Calibri" panose="020F0502020204030204" pitchFamily="34" charset="0"/>
                <a:ea typeface="Calibri" panose="020F0502020204030204" pitchFamily="34" charset="0"/>
                <a:cs typeface="Times New Roman" panose="02020603050405020304" pitchFamily="18" charset="0"/>
              </a:rPr>
              <a:t>From what I could piece together, faculty salaries make up 10 percent of the budget. Tenure track salaries add to about 5 percent. Am I correct? (and </a:t>
            </a:r>
            <a:r>
              <a:rPr lang="en-US" b="1" cap="small"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should I have to be unsure about this?!</a:t>
            </a:r>
            <a:r>
              <a:rPr lang="en-US" b="1" dirty="0" smtClean="0">
                <a:solidFill>
                  <a:srgbClr val="17375E"/>
                </a:solidFill>
                <a:effectLst/>
                <a:latin typeface="Calibri" panose="020F0502020204030204" pitchFamily="34" charset="0"/>
                <a:ea typeface="Calibri" panose="020F0502020204030204" pitchFamily="34" charset="0"/>
                <a:cs typeface="Times New Roman" panose="02020603050405020304" pitchFamily="18" charset="0"/>
              </a:rPr>
              <a:t>)</a:t>
            </a:r>
            <a:r>
              <a:rPr lang="en-US" dirty="0" smtClean="0">
                <a:solidFill>
                  <a:srgbClr val="17375E"/>
                </a:solidFill>
                <a:effectLst/>
                <a:latin typeface="Calibri" panose="020F0502020204030204" pitchFamily="34" charset="0"/>
                <a:ea typeface="Calibri" panose="020F0502020204030204" pitchFamily="34" charset="0"/>
                <a:cs typeface="Times New Roman" panose="02020603050405020304" pitchFamily="18" charset="0"/>
              </a:rPr>
              <a:t>  It seems a well-designed table should make that very clear… </a:t>
            </a:r>
            <a:endParaRPr lang="en-US" dirty="0"/>
          </a:p>
        </p:txBody>
      </p:sp>
    </p:spTree>
    <p:extLst>
      <p:ext uri="{BB962C8B-B14F-4D97-AF65-F5344CB8AC3E}">
        <p14:creationId xmlns:p14="http://schemas.microsoft.com/office/powerpoint/2010/main" val="3037030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31191" y="463038"/>
            <a:ext cx="4505334" cy="5931922"/>
          </a:xfrm>
          <a:prstGeom prst="rect">
            <a:avLst/>
          </a:prstGeom>
        </p:spPr>
      </p:pic>
      <p:pic>
        <p:nvPicPr>
          <p:cNvPr id="2" name="Picture 1"/>
          <p:cNvPicPr>
            <a:picLocks noChangeAspect="1"/>
          </p:cNvPicPr>
          <p:nvPr/>
        </p:nvPicPr>
        <p:blipFill>
          <a:blip r:embed="rId3"/>
          <a:stretch>
            <a:fillRect/>
          </a:stretch>
        </p:blipFill>
        <p:spPr>
          <a:xfrm>
            <a:off x="1154707" y="3878827"/>
            <a:ext cx="10094234" cy="1427258"/>
          </a:xfrm>
          <a:prstGeom prst="rect">
            <a:avLst/>
          </a:prstGeom>
        </p:spPr>
      </p:pic>
    </p:spTree>
    <p:extLst>
      <p:ext uri="{BB962C8B-B14F-4D97-AF65-F5344CB8AC3E}">
        <p14:creationId xmlns:p14="http://schemas.microsoft.com/office/powerpoint/2010/main" val="4195352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401</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Fiscal Policies Committee &amp; the Budget Process </vt:lpstr>
      <vt:lpstr>Committee Charge</vt:lpstr>
      <vt:lpstr>Intent to Raise Questions</vt:lpstr>
      <vt:lpstr>Questions from the FPC</vt:lpstr>
      <vt:lpstr>Staffing AY 2014-2015</vt:lpstr>
      <vt:lpstr>AY 2015-2016 Budget Requests</vt:lpstr>
      <vt:lpstr>Response</vt:lpstr>
      <vt:lpstr>PowerPoint Presentation</vt:lpstr>
      <vt:lpstr>PowerPoint Presentation</vt:lpstr>
      <vt:lpstr>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Policies Committee &amp; the Budget Process</dc:title>
  <dc:creator>Kelly, Sean Q.</dc:creator>
  <cp:lastModifiedBy>Kelly, Sean Q.</cp:lastModifiedBy>
  <cp:revision>7</cp:revision>
  <dcterms:created xsi:type="dcterms:W3CDTF">2015-03-16T20:53:25Z</dcterms:created>
  <dcterms:modified xsi:type="dcterms:W3CDTF">2015-03-24T21:31:48Z</dcterms:modified>
</cp:coreProperties>
</file>