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1" r:id="rId1"/>
  </p:sldMasterIdLst>
  <p:notesMasterIdLst>
    <p:notesMasterId r:id="rId13"/>
  </p:notesMasterIdLst>
  <p:handoutMasterIdLst>
    <p:handoutMasterId r:id="rId14"/>
  </p:handoutMasterIdLst>
  <p:sldIdLst>
    <p:sldId id="330" r:id="rId2"/>
    <p:sldId id="362" r:id="rId3"/>
    <p:sldId id="363" r:id="rId4"/>
    <p:sldId id="335" r:id="rId5"/>
    <p:sldId id="364" r:id="rId6"/>
    <p:sldId id="366" r:id="rId7"/>
    <p:sldId id="367" r:id="rId8"/>
    <p:sldId id="347" r:id="rId9"/>
    <p:sldId id="368" r:id="rId10"/>
    <p:sldId id="349" r:id="rId11"/>
    <p:sldId id="310" r:id="rId1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2929"/>
    <a:srgbClr val="FF0505"/>
    <a:srgbClr val="FF4747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C11E65C-6AB3-4B67-8E12-D3184CD4D1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4229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DE5C585-8235-4ACD-A378-D5988BD99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746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- 3 mins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ea typeface="MS PGothic" pitchFamily="34" charset="-128"/>
              </a:defRPr>
            </a:lvl9pPr>
          </a:lstStyle>
          <a:p>
            <a:fld id="{26752175-5D12-4C7B-AC36-9042B67767DF}" type="slidenum">
              <a:rPr lang="en-US" altLang="en-US">
                <a:latin typeface="Arial" charset="0"/>
              </a:rPr>
              <a:pPr/>
              <a:t>11</a:t>
            </a:fld>
            <a:endParaRPr lang="en-US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22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2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9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42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33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4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8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7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3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C62A4-33C3-42AF-B78F-E489CC03B4A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6BE08-C9FB-4A8B-850A-942A5CA0F2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3"/>
          <p:cNvSpPr>
            <a:spLocks noChangeArrowheads="1"/>
          </p:cNvSpPr>
          <p:nvPr userDrawn="1"/>
        </p:nvSpPr>
        <p:spPr bwMode="auto">
          <a:xfrm>
            <a:off x="0" y="0"/>
            <a:ext cx="685800" cy="68580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4"/>
          <p:cNvSpPr>
            <a:spLocks noChangeArrowheads="1"/>
          </p:cNvSpPr>
          <p:nvPr userDrawn="1"/>
        </p:nvSpPr>
        <p:spPr bwMode="auto">
          <a:xfrm>
            <a:off x="381000" y="0"/>
            <a:ext cx="381000" cy="685800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2" descr="CI Formal Logo_1B gra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867400"/>
            <a:ext cx="25241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ci.edu/tc/security/trn-instr.htm#s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s.calstate.edu/?svc=skillsoft&amp;org=csuc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olicy.csuci.edu/statements/EO1095AttachmentC-ExpofRightsandOptionsAttachmentC.pdf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8382000" cy="1470025"/>
          </a:xfrm>
        </p:spPr>
        <p:txBody>
          <a:bodyPr/>
          <a:lstStyle/>
          <a:p>
            <a:r>
              <a:rPr lang="en-US" b="1" dirty="0">
                <a:latin typeface="Gill Sans MT" panose="020B0502020104020203" pitchFamily="34" charset="0"/>
              </a:rPr>
              <a:t>It’s On </a:t>
            </a:r>
            <a:r>
              <a:rPr lang="en-US" b="1" dirty="0" smtClean="0">
                <a:latin typeface="Gill Sans MT" panose="020B0502020104020203" pitchFamily="34" charset="0"/>
              </a:rPr>
              <a:t>Us:</a:t>
            </a:r>
            <a:br>
              <a:rPr lang="en-US" b="1" dirty="0" smtClean="0">
                <a:latin typeface="Gill Sans MT" panose="020B0502020104020203" pitchFamily="34" charset="0"/>
              </a:rPr>
            </a:br>
            <a:r>
              <a:rPr lang="en-US" b="1" dirty="0" smtClean="0">
                <a:latin typeface="Gill Sans MT" panose="020B0502020104020203" pitchFamily="34" charset="0"/>
              </a:rPr>
              <a:t>Title IX &amp; VAWA Update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1331" y="2895600"/>
            <a:ext cx="82296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4600" dirty="0" smtClean="0">
                <a:latin typeface="Gill Sans MT" panose="020B0502020104020203" pitchFamily="34" charset="0"/>
              </a:rPr>
              <a:t>A Primer on Faculty Response to Reports of Alleged Gender Discrimination, Including Sexual Violence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February 24, 2015</a:t>
            </a:r>
            <a:endParaRPr lang="en-US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1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ill Sans MT" panose="020B0502020104020203" pitchFamily="34" charset="0"/>
              </a:rPr>
              <a:t>What to Report 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411" y="1524000"/>
            <a:ext cx="78191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Identities of parties (complainant, accused, witnesses) involved, including names and relationship to University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Date, time and location of alleged incident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All details of the alleged incident shared, without prompting, by the complainant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latin typeface="Gill Sans MT" panose="020B0502020104020203" pitchFamily="34" charset="0"/>
              </a:rPr>
              <a:t>Any other facts you deem relevant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11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724359" y="304800"/>
            <a:ext cx="8382000" cy="2133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b="1" dirty="0" smtClean="0">
                <a:latin typeface="Gill Sans MT" pitchFamily="34" charset="0"/>
              </a:rPr>
              <a:t>Questions?</a:t>
            </a:r>
            <a:br>
              <a:rPr lang="en-US" altLang="en-US" b="1" dirty="0" smtClean="0">
                <a:latin typeface="Gill Sans MT" pitchFamily="34" charset="0"/>
              </a:rPr>
            </a:br>
            <a:r>
              <a:rPr lang="en-US" altLang="en-US" sz="2000" b="1" dirty="0">
                <a:latin typeface="Gill Sans MT" pitchFamily="34" charset="0"/>
              </a:rPr>
              <a:t/>
            </a:r>
            <a:br>
              <a:rPr lang="en-US" altLang="en-US" sz="2000" b="1" dirty="0">
                <a:latin typeface="Gill Sans MT" pitchFamily="34" charset="0"/>
              </a:rPr>
            </a:br>
            <a:r>
              <a:rPr lang="en-US" altLang="en-US" sz="2000" b="1" dirty="0">
                <a:latin typeface="Gill Sans MT" pitchFamily="34" charset="0"/>
              </a:rPr>
              <a:t>Contact:</a:t>
            </a:r>
            <a:br>
              <a:rPr lang="en-US" altLang="en-US" sz="2000" b="1" dirty="0">
                <a:latin typeface="Gill Sans MT" pitchFamily="34" charset="0"/>
              </a:rPr>
            </a:br>
            <a:r>
              <a:rPr lang="en-US" altLang="en-US" sz="2000" b="1" dirty="0">
                <a:latin typeface="Gill Sans MT" pitchFamily="34" charset="0"/>
              </a:rPr>
              <a:t>Brittany Grice</a:t>
            </a:r>
            <a:br>
              <a:rPr lang="en-US" altLang="en-US" sz="2000" b="1" dirty="0">
                <a:latin typeface="Gill Sans MT" pitchFamily="34" charset="0"/>
              </a:rPr>
            </a:br>
            <a:r>
              <a:rPr lang="en-US" altLang="en-US" sz="2000" b="1" dirty="0" err="1">
                <a:latin typeface="Gill Sans MT" pitchFamily="34" charset="0"/>
              </a:rPr>
              <a:t>Lindero</a:t>
            </a:r>
            <a:r>
              <a:rPr lang="en-US" altLang="en-US" sz="2000" b="1" dirty="0">
                <a:latin typeface="Gill Sans MT" pitchFamily="34" charset="0"/>
              </a:rPr>
              <a:t> Hall 2757</a:t>
            </a:r>
            <a:br>
              <a:rPr lang="en-US" altLang="en-US" sz="2000" b="1" dirty="0">
                <a:latin typeface="Gill Sans MT" pitchFamily="34" charset="0"/>
              </a:rPr>
            </a:br>
            <a:r>
              <a:rPr lang="en-US" altLang="en-US" sz="2000" b="1" dirty="0">
                <a:latin typeface="Gill Sans MT" pitchFamily="34" charset="0"/>
              </a:rPr>
              <a:t>Office: 437-3608</a:t>
            </a:r>
            <a:br>
              <a:rPr lang="en-US" altLang="en-US" sz="2000" b="1" dirty="0">
                <a:latin typeface="Gill Sans MT" pitchFamily="34" charset="0"/>
              </a:rPr>
            </a:br>
            <a:r>
              <a:rPr lang="en-US" altLang="en-US" sz="2000" b="1" dirty="0">
                <a:latin typeface="Gill Sans MT" pitchFamily="34" charset="0"/>
              </a:rPr>
              <a:t>Cell: </a:t>
            </a:r>
            <a:r>
              <a:rPr lang="en-US" altLang="en-US" sz="2000" b="1" dirty="0" smtClean="0">
                <a:latin typeface="Gill Sans MT" pitchFamily="34" charset="0"/>
              </a:rPr>
              <a:t>427-6160</a:t>
            </a:r>
            <a:br>
              <a:rPr lang="en-US" altLang="en-US" sz="2000" b="1" dirty="0" smtClean="0">
                <a:latin typeface="Gill Sans MT" pitchFamily="34" charset="0"/>
              </a:rPr>
            </a:br>
            <a:r>
              <a:rPr lang="en-US" altLang="en-US" sz="2000" b="1" dirty="0" smtClean="0">
                <a:latin typeface="Gill Sans MT" pitchFamily="34" charset="0"/>
              </a:rPr>
              <a:t>brittany.grice@csuci.edu</a:t>
            </a:r>
            <a:br>
              <a:rPr lang="en-US" altLang="en-US" sz="2000" b="1" dirty="0" smtClean="0">
                <a:latin typeface="Gill Sans MT" pitchFamily="34" charset="0"/>
              </a:rPr>
            </a:br>
            <a:r>
              <a:rPr lang="en-US" altLang="en-US" sz="2000" b="1" dirty="0">
                <a:latin typeface="Gill Sans MT" pitchFamily="34" charset="0"/>
              </a:rPr>
              <a:t/>
            </a:r>
            <a:br>
              <a:rPr lang="en-US" altLang="en-US" sz="2000" b="1" dirty="0">
                <a:latin typeface="Gill Sans MT" pitchFamily="34" charset="0"/>
              </a:rPr>
            </a:br>
            <a:r>
              <a:rPr lang="en-US" altLang="en-US" b="1" dirty="0" smtClean="0">
                <a:latin typeface="Gill Sans MT" pitchFamily="34" charset="0"/>
              </a:rPr>
              <a:t>Want More Information?</a:t>
            </a:r>
            <a:br>
              <a:rPr lang="en-US" altLang="en-US" b="1" dirty="0" smtClean="0">
                <a:latin typeface="Gill Sans MT" pitchFamily="34" charset="0"/>
              </a:rPr>
            </a:br>
            <a:r>
              <a:rPr lang="en-US" altLang="en-US" b="1" dirty="0" err="1" smtClean="0">
                <a:latin typeface="Gill Sans MT" pitchFamily="34" charset="0"/>
              </a:rPr>
              <a:t>Skillport</a:t>
            </a:r>
            <a:r>
              <a:rPr lang="en-US" altLang="en-US" b="1" dirty="0">
                <a:latin typeface="Gill Sans MT" pitchFamily="34" charset="0"/>
              </a:rPr>
              <a:t> Training </a:t>
            </a:r>
            <a:r>
              <a:rPr lang="en-US" altLang="en-US" b="1" dirty="0" smtClean="0">
                <a:latin typeface="Gill Sans MT" pitchFamily="34" charset="0"/>
              </a:rPr>
              <a:t>Available Soon at </a:t>
            </a:r>
            <a:r>
              <a:rPr lang="en-US" altLang="en-US" sz="2700" b="1" dirty="0" smtClean="0">
                <a:latin typeface="Gill Sans MT" pitchFamily="34" charset="0"/>
                <a:hlinkClick r:id="rId3"/>
              </a:rPr>
              <a:t>http://www.csuci.edu/tc/security/trn-instr.htm#s2</a:t>
            </a:r>
            <a:r>
              <a:rPr lang="en-US" altLang="en-US" sz="2700" b="1" dirty="0" smtClean="0">
                <a:latin typeface="Gill Sans MT" pitchFamily="34" charset="0"/>
              </a:rPr>
              <a:t/>
            </a:r>
            <a:br>
              <a:rPr lang="en-US" altLang="en-US" sz="2700" b="1" dirty="0" smtClean="0">
                <a:latin typeface="Gill Sans MT" pitchFamily="34" charset="0"/>
              </a:rPr>
            </a:br>
            <a:r>
              <a:rPr lang="en-US" altLang="en-US" sz="2700" b="1" dirty="0" smtClean="0">
                <a:latin typeface="Gill Sans MT" pitchFamily="34" charset="0"/>
              </a:rPr>
              <a:t/>
            </a:r>
            <a:br>
              <a:rPr lang="en-US" altLang="en-US" sz="2700" b="1" dirty="0" smtClean="0">
                <a:latin typeface="Gill Sans MT" pitchFamily="34" charset="0"/>
              </a:rPr>
            </a:br>
            <a:r>
              <a:rPr lang="en-US" altLang="en-US" sz="2700" b="1" dirty="0" smtClean="0">
                <a:latin typeface="Gill Sans MT" pitchFamily="34" charset="0"/>
              </a:rPr>
              <a:t>(Click </a:t>
            </a:r>
            <a:r>
              <a:rPr lang="en-US" sz="2000" b="1" dirty="0">
                <a:hlinkClick r:id="rId4"/>
              </a:rPr>
              <a:t>&gt;&gt; Click here to go to </a:t>
            </a:r>
            <a:r>
              <a:rPr lang="en-US" sz="2000" b="1" dirty="0" err="1">
                <a:hlinkClick r:id="rId4"/>
              </a:rPr>
              <a:t>SkillPort</a:t>
            </a:r>
            <a:r>
              <a:rPr lang="en-US" sz="2000" b="1" dirty="0">
                <a:hlinkClick r:id="rId4"/>
              </a:rPr>
              <a:t> </a:t>
            </a:r>
            <a:r>
              <a:rPr lang="en-US" sz="2000" b="1" dirty="0" smtClean="0">
                <a:hlinkClick r:id="rId4"/>
              </a:rPr>
              <a:t>&lt;&lt;</a:t>
            </a:r>
            <a:r>
              <a:rPr lang="en-US" sz="2000" b="1" dirty="0"/>
              <a:t> </a:t>
            </a:r>
            <a:r>
              <a:rPr lang="en-US" sz="2000" b="1" dirty="0" smtClean="0"/>
              <a:t>under “How To Access Couse” heading)</a:t>
            </a:r>
            <a:r>
              <a:rPr lang="en-US" altLang="en-US" sz="2200" b="1" dirty="0" smtClean="0">
                <a:latin typeface="Gill Sans MT" pitchFamily="34" charset="0"/>
              </a:rPr>
              <a:t/>
            </a:r>
            <a:br>
              <a:rPr lang="en-US" altLang="en-US" sz="2200" b="1" dirty="0" smtClean="0">
                <a:latin typeface="Gill Sans MT" pitchFamily="34" charset="0"/>
              </a:rPr>
            </a:br>
            <a:endParaRPr lang="en-US" altLang="en-US" sz="2200" b="1" dirty="0" smtClean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/>
          <a:lstStyle/>
          <a:p>
            <a:r>
              <a:rPr lang="en-US" b="1" dirty="0" smtClean="0">
                <a:latin typeface="Gill Sans MT" panose="020B0502020104020203" pitchFamily="34" charset="0"/>
              </a:rPr>
              <a:t>What is Title IX?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4478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A federal law prohibiting discrimination on the </a:t>
            </a:r>
          </a:p>
          <a:p>
            <a:r>
              <a:rPr lang="en-US" sz="2400" dirty="0" smtClean="0">
                <a:latin typeface="Gill Sans MT" panose="020B0502020104020203" pitchFamily="34" charset="0"/>
              </a:rPr>
              <a:t>    basis of sex in an educational institution’s </a:t>
            </a:r>
          </a:p>
          <a:p>
            <a:r>
              <a:rPr lang="en-US" sz="2400" dirty="0" smtClean="0">
                <a:latin typeface="Gill Sans MT" panose="020B0502020104020203" pitchFamily="34" charset="0"/>
              </a:rPr>
              <a:t>    academic, extracurricular, and athletic activities</a:t>
            </a:r>
          </a:p>
          <a:p>
            <a:endParaRPr lang="en-US" sz="2400" dirty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Protects all persons, regardless of gender or gender identity, from sexual harassment and sexual </a:t>
            </a:r>
            <a:r>
              <a:rPr lang="en-US" sz="2400" dirty="0">
                <a:latin typeface="Gill Sans MT" panose="020B0502020104020203" pitchFamily="34" charset="0"/>
              </a:rPr>
              <a:t>v</a:t>
            </a:r>
            <a:r>
              <a:rPr lang="en-US" sz="2400" dirty="0" smtClean="0">
                <a:latin typeface="Gill Sans MT" panose="020B0502020104020203" pitchFamily="34" charset="0"/>
              </a:rPr>
              <a:t>iolence, which are forms of sex discrimination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>
              <a:latin typeface="Gill Sans MT" panose="020B0502020104020203" pitchFamily="34" charset="0"/>
            </a:endParaRPr>
          </a:p>
        </p:txBody>
      </p:sp>
      <p:pic>
        <p:nvPicPr>
          <p:cNvPr id="5" name="irc_mi" descr="http://d1o2xrel38nv1n.cloudfront.net/files/2013/07/Brian_Rea_TITLEIX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155618"/>
            <a:ext cx="1760855" cy="2362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01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mpus SaVE Ac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066800"/>
            <a:ext cx="1447800" cy="15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Gill Sans MT" panose="020B0502020104020203" pitchFamily="34" charset="0"/>
              </a:rPr>
              <a:t>Violence Against Women Reauthorization Act of 2013</a:t>
            </a:r>
            <a:endParaRPr lang="en-US" sz="3600" b="1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99" y="1542395"/>
            <a:ext cx="7391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Amends the Clery Act, which already requires </a:t>
            </a:r>
          </a:p>
          <a:p>
            <a:r>
              <a:rPr lang="en-US" sz="2200" dirty="0">
                <a:latin typeface="Gill Sans MT" panose="020B0502020104020203" pitchFamily="34" charset="0"/>
              </a:rPr>
              <a:t> </a:t>
            </a:r>
            <a:r>
              <a:rPr lang="en-US" sz="2200" dirty="0" smtClean="0">
                <a:latin typeface="Gill Sans MT" panose="020B0502020104020203" pitchFamily="34" charset="0"/>
              </a:rPr>
              <a:t>    universities to: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Report annual crime statistics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200" dirty="0">
                <a:latin typeface="Gill Sans MT" panose="020B0502020104020203" pitchFamily="34" charset="0"/>
              </a:rPr>
              <a:t>Develop and publish prevention policies and procedures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Clarifies that sexual violence is more than rape.  Includes: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Dating &amp; domestic violence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Stalking</a:t>
            </a:r>
            <a:endParaRPr lang="en-US" sz="2200" dirty="0">
              <a:latin typeface="Gill Sans MT" panose="020B0502020104020203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Require policies that address and prevent sexual violence through: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detailed/specified complaint procedure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training education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discipline procedures</a:t>
            </a:r>
            <a:endParaRPr lang="en-US" sz="2200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77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ill Sans MT" panose="020B0502020104020203" pitchFamily="34" charset="0"/>
              </a:rPr>
              <a:t>CSU Executive Orders </a:t>
            </a:r>
            <a:endParaRPr lang="en-US" b="1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83820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latin typeface="Gill Sans MT" panose="020B0502020104020203" pitchFamily="34" charset="0"/>
              </a:rPr>
              <a:t>EO 1095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Implementation of Title IX, VAWA, and related sex/gender DHR and violence legislation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latin typeface="Gill Sans MT" panose="020B0502020104020203" pitchFamily="34" charset="0"/>
              </a:rPr>
              <a:t>EO 1096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Employee and third party DHR complaint and investigation procedures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>
                <a:latin typeface="Gill Sans MT" panose="020B0502020104020203" pitchFamily="34" charset="0"/>
              </a:rPr>
              <a:t>EO 1097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>
                <a:latin typeface="Gill Sans MT" panose="020B0502020104020203" pitchFamily="34" charset="0"/>
              </a:rPr>
              <a:t>Student DHR complaint and investigation procedures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1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sz="3500" dirty="0" smtClean="0"/>
              <a:t>     </a:t>
            </a:r>
            <a:r>
              <a:rPr lang="en-US" sz="3500" b="1" dirty="0" smtClean="0">
                <a:latin typeface="Gill Sans MT" panose="020B0502020104020203" pitchFamily="34" charset="0"/>
              </a:rPr>
              <a:t>The Jurisdictional Reach of Title IX/VAWA</a:t>
            </a:r>
            <a:endParaRPr lang="en-US" sz="3500" b="1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7300" y="1295400"/>
            <a:ext cx="7391400" cy="8140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Gill Sans MT" panose="020B0502020104020203" pitchFamily="34" charset="0"/>
              </a:rPr>
              <a:t>Discrimination and harassment are prohibited in “any education program or activity” in the CSU.  </a:t>
            </a:r>
            <a:r>
              <a:rPr lang="en-US" sz="2000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There is no geographical or temporal limitation, or threshold of formality for an organized event that will dictate what is or is not reportable to the Title IX Coordinator.  </a:t>
            </a:r>
            <a:r>
              <a:rPr lang="en-US" sz="2000" dirty="0" smtClean="0">
                <a:latin typeface="Gill Sans MT" panose="020B0502020104020203" pitchFamily="34" charset="0"/>
              </a:rPr>
              <a:t>Reportable incidences include those which are alleged to have occurred: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Off campus with any combination of University-related actors (including at another campus)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In service or field learning opportunities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Under the direction or administrative control of a University auxiliary or an external community partner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A long time ago, especially if there is a reason to believe the reported situation impacts the educational experience of the disclosing individual or greater campus community in the present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Gill Sans MT" panose="020B0502020104020203" pitchFamily="34" charset="0"/>
            </a:endParaRPr>
          </a:p>
          <a:p>
            <a:pPr lvl="6"/>
            <a:r>
              <a:rPr lang="en-US" sz="2000" b="1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When in doubt, err on the side of caution and make the report.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9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1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</a:t>
            </a:r>
            <a:r>
              <a:rPr lang="en-US" sz="3900" b="1" dirty="0" smtClean="0">
                <a:latin typeface="Gill Sans MT" panose="020B0502020104020203" pitchFamily="34" charset="0"/>
              </a:rPr>
              <a:t>Examples of Reportable Alleged Incidences</a:t>
            </a:r>
            <a:endParaRPr lang="en-US" sz="3900" b="1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524000"/>
            <a:ext cx="7391400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A student shares that they were sexually assaulted at a  party they were invited to by a University student or employee</a:t>
            </a:r>
          </a:p>
          <a:p>
            <a:pPr lvl="1"/>
            <a:endParaRPr lang="en-US" sz="22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An employee mentions their colleague is casually seeing his or her research assistant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A female student complains that she has nowhere acceptable to express breast milk</a:t>
            </a:r>
          </a:p>
          <a:p>
            <a:pPr lvl="1"/>
            <a:endParaRPr lang="en-US" sz="22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Gill Sans MT" panose="020B0502020104020203" pitchFamily="34" charset="0"/>
              </a:rPr>
              <a:t>A male student in off-campus housing complains he was cited for an MIP by the local police while his female peers attending the same social gathering were not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9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4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500" b="1" dirty="0">
                <a:latin typeface="Gill Sans MT" panose="020B0502020104020203" pitchFamily="34" charset="0"/>
              </a:rPr>
              <a:t>Examples of Reportable </a:t>
            </a:r>
            <a:r>
              <a:rPr lang="en-US" sz="3500" b="1" dirty="0" smtClean="0">
                <a:latin typeface="Gill Sans MT" panose="020B0502020104020203" pitchFamily="34" charset="0"/>
              </a:rPr>
              <a:t>Alleged Incidences</a:t>
            </a:r>
            <a:endParaRPr lang="en-US" sz="3500" b="1" dirty="0">
              <a:latin typeface="Gill Sans MT" panose="020B05020201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066800"/>
            <a:ext cx="739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ill Sans MT" panose="020B0502020104020203" pitchFamily="34" charset="0"/>
              </a:rPr>
              <a:t>A trans woman visiting the campus as a University guest is gossiped about by staff members at Town </a:t>
            </a:r>
            <a:r>
              <a:rPr lang="en-US" sz="2000" smtClean="0">
                <a:latin typeface="Gill Sans MT" panose="020B0502020104020203" pitchFamily="34" charset="0"/>
              </a:rPr>
              <a:t>Center after using </a:t>
            </a:r>
            <a:r>
              <a:rPr lang="en-US" sz="2000" dirty="0">
                <a:latin typeface="Gill Sans MT" panose="020B0502020104020203" pitchFamily="34" charset="0"/>
              </a:rPr>
              <a:t>the female </a:t>
            </a:r>
            <a:r>
              <a:rPr lang="en-US" sz="2000" dirty="0" smtClean="0">
                <a:latin typeface="Gill Sans MT" panose="020B0502020104020203" pitchFamily="34" charset="0"/>
              </a:rPr>
              <a:t>restroom</a:t>
            </a:r>
          </a:p>
          <a:p>
            <a:pPr lvl="1"/>
            <a:endParaRPr lang="en-US" sz="20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A rape survivor complains that a Sociology professor’s assignment to read and write on the research of a prominent scholar on crimes of power and control is “triggering”</a:t>
            </a:r>
          </a:p>
          <a:p>
            <a:pPr lvl="1"/>
            <a:endParaRPr lang="en-US" sz="20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A female student reports she is being given constant compliments about her looks by her community service instructor during their work in the field</a:t>
            </a:r>
          </a:p>
          <a:p>
            <a:pPr lvl="1"/>
            <a:endParaRPr lang="en-US" sz="2000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ill Sans MT" panose="020B0502020104020203" pitchFamily="34" charset="0"/>
              </a:rPr>
              <a:t>A gay student states he felt “</a:t>
            </a:r>
            <a:r>
              <a:rPr lang="en-US" sz="2000" dirty="0" err="1" smtClean="0">
                <a:latin typeface="Gill Sans MT" panose="020B0502020104020203" pitchFamily="34" charset="0"/>
              </a:rPr>
              <a:t>outed</a:t>
            </a:r>
            <a:r>
              <a:rPr lang="en-US" sz="2000" dirty="0" smtClean="0">
                <a:latin typeface="Gill Sans MT" panose="020B0502020104020203" pitchFamily="34" charset="0"/>
              </a:rPr>
              <a:t>” in class when his male professor asked him during discussion if he has spent a lot of time in San Francisco.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0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Gils Sans"/>
              </a:rPr>
              <a:t>Your Responsibility</a:t>
            </a:r>
            <a:endParaRPr lang="en-US" b="1" dirty="0">
              <a:latin typeface="Gils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371600"/>
            <a:ext cx="83820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u="sng" dirty="0" smtClean="0">
                <a:solidFill>
                  <a:srgbClr val="FF0000"/>
                </a:solidFill>
                <a:latin typeface="Gill Sans MT" panose="020B0502020104020203" pitchFamily="34" charset="0"/>
              </a:rPr>
              <a:t>Members of the faculty are responsible employees/mandated reporters of all alleged instances of gender discrimination or harassment, including sexual violence, per CSU policy.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Faculty </a:t>
            </a:r>
            <a:r>
              <a:rPr lang="en-US" dirty="0">
                <a:latin typeface="Gill Sans MT" panose="020B0502020104020203" pitchFamily="34" charset="0"/>
              </a:rPr>
              <a:t>are required to disclose the name of a possible victim </a:t>
            </a:r>
            <a:r>
              <a:rPr lang="en-US" dirty="0" smtClean="0">
                <a:latin typeface="Gill Sans MT" panose="020B0502020104020203" pitchFamily="34" charset="0"/>
              </a:rPr>
              <a:t>of discrimination or harassment, including sexual violence, </a:t>
            </a:r>
            <a:r>
              <a:rPr lang="en-US" b="1" dirty="0" smtClean="0">
                <a:latin typeface="Gill Sans MT" panose="020B0502020104020203" pitchFamily="34" charset="0"/>
              </a:rPr>
              <a:t>directly </a:t>
            </a:r>
            <a:r>
              <a:rPr lang="en-US" dirty="0" smtClean="0">
                <a:latin typeface="Gill Sans MT" panose="020B0502020104020203" pitchFamily="34" charset="0"/>
              </a:rPr>
              <a:t>to </a:t>
            </a:r>
            <a:r>
              <a:rPr lang="en-US" dirty="0">
                <a:latin typeface="Gill Sans MT" panose="020B0502020104020203" pitchFamily="34" charset="0"/>
              </a:rPr>
              <a:t>the Title IX Coordinator </a:t>
            </a:r>
            <a:r>
              <a:rPr lang="en-US" b="1" u="sng" dirty="0">
                <a:latin typeface="Gill Sans MT" panose="020B0502020104020203" pitchFamily="34" charset="0"/>
              </a:rPr>
              <a:t>even where the victim has </a:t>
            </a:r>
            <a:r>
              <a:rPr lang="en-US" b="1" u="sng" dirty="0" smtClean="0">
                <a:latin typeface="Gill Sans MT" panose="020B0502020104020203" pitchFamily="34" charset="0"/>
              </a:rPr>
              <a:t>requested </a:t>
            </a:r>
            <a:r>
              <a:rPr lang="en-US" b="1" u="sng" dirty="0">
                <a:latin typeface="Gill Sans MT" panose="020B0502020104020203" pitchFamily="34" charset="0"/>
              </a:rPr>
              <a:t>that his/her name remain </a:t>
            </a:r>
            <a:r>
              <a:rPr lang="en-US" b="1" u="sng" dirty="0" smtClean="0">
                <a:latin typeface="Gill Sans MT" panose="020B0502020104020203" pitchFamily="34" charset="0"/>
              </a:rPr>
              <a:t>confidential</a:t>
            </a:r>
            <a:r>
              <a:rPr lang="en-US" dirty="0" smtClean="0">
                <a:latin typeface="Gill Sans MT" panose="020B0502020104020203" pitchFamily="34" charset="0"/>
              </a:rPr>
              <a:t>; </a:t>
            </a:r>
            <a:r>
              <a:rPr lang="en-US" dirty="0">
                <a:latin typeface="Gill Sans MT" panose="020B0502020104020203" pitchFamily="34" charset="0"/>
              </a:rPr>
              <a:t>the </a:t>
            </a:r>
            <a:r>
              <a:rPr lang="en-US" dirty="0" smtClean="0">
                <a:latin typeface="Gill Sans MT" panose="020B0502020104020203" pitchFamily="34" charset="0"/>
              </a:rPr>
              <a:t>Title IX </a:t>
            </a:r>
            <a:r>
              <a:rPr lang="en-US" dirty="0">
                <a:latin typeface="Gill Sans MT" panose="020B0502020104020203" pitchFamily="34" charset="0"/>
              </a:rPr>
              <a:t>Coordinator will determine whether confidentiality is appropriate given </a:t>
            </a:r>
            <a:r>
              <a:rPr lang="en-US" dirty="0" smtClean="0">
                <a:latin typeface="Gill Sans MT" panose="020B0502020104020203" pitchFamily="34" charset="0"/>
              </a:rPr>
              <a:t>the circumstances </a:t>
            </a:r>
            <a:r>
              <a:rPr lang="en-US" dirty="0">
                <a:latin typeface="Gill Sans MT" panose="020B0502020104020203" pitchFamily="34" charset="0"/>
              </a:rPr>
              <a:t>of each such incident as set forth in Executive Order </a:t>
            </a:r>
            <a:r>
              <a:rPr lang="en-US" dirty="0" smtClean="0">
                <a:latin typeface="Gill Sans MT" panose="020B0502020104020203" pitchFamily="34" charset="0"/>
              </a:rPr>
              <a:t>1095.  See </a:t>
            </a:r>
            <a:r>
              <a:rPr lang="en-US" i="1" dirty="0" smtClean="0">
                <a:latin typeface="Gill Sans MT" panose="020B0502020104020203" pitchFamily="34" charset="0"/>
              </a:rPr>
              <a:t>EO 1097 at p. 9</a:t>
            </a:r>
          </a:p>
          <a:p>
            <a:pPr lvl="1"/>
            <a:endParaRPr lang="en-US" i="1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Referring to confidential resources or the police after the disclosure (CAPS or the SHC) does not absolve Title IX reporting responsibility.</a:t>
            </a:r>
          </a:p>
          <a:p>
            <a:pPr lvl="1"/>
            <a:endParaRPr lang="en-US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Gill Sans MT" panose="020B0502020104020203" pitchFamily="34" charset="0"/>
              </a:rPr>
              <a:t>Reporting to Dean, Chair or other supervisory position does not constitute a sufficient report under policy.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3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8382000" cy="4873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Gils Sans"/>
              </a:rPr>
              <a:t>Listening to a Survivor’s Experience</a:t>
            </a:r>
            <a:endParaRPr lang="en-US" sz="3600" b="1" dirty="0">
              <a:latin typeface="Gils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63562"/>
            <a:ext cx="838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 MT" panose="020B0502020104020203" pitchFamily="34" charset="0"/>
              </a:rPr>
              <a:t>Step 1: </a:t>
            </a:r>
            <a:r>
              <a:rPr lang="en-US" dirty="0">
                <a:latin typeface="Gill Sans MT" panose="020B0502020104020203" pitchFamily="34" charset="0"/>
              </a:rPr>
              <a:t>Interrupt.  (Yes, really).  Survivors need to be empowered with their options to address their experience.  As soon as you think it sounds like a disclosure of </a:t>
            </a:r>
            <a:r>
              <a:rPr lang="en-US" dirty="0" smtClean="0">
                <a:latin typeface="Gill Sans MT" panose="020B0502020104020203" pitchFamily="34" charset="0"/>
              </a:rPr>
              <a:t>sexual violence, </a:t>
            </a:r>
            <a:r>
              <a:rPr lang="en-US" dirty="0">
                <a:latin typeface="Gill Sans MT" panose="020B0502020104020203" pitchFamily="34" charset="0"/>
              </a:rPr>
              <a:t>let them know </a:t>
            </a:r>
            <a:r>
              <a:rPr lang="en-US" dirty="0" smtClean="0">
                <a:latin typeface="Gill Sans MT" panose="020B0502020104020203" pitchFamily="34" charset="0"/>
              </a:rPr>
              <a:t>that you’re here to support them but also </a:t>
            </a:r>
            <a:r>
              <a:rPr lang="en-US" smtClean="0">
                <a:latin typeface="Gill Sans MT" panose="020B0502020104020203" pitchFamily="34" charset="0"/>
              </a:rPr>
              <a:t>about your </a:t>
            </a:r>
            <a:r>
              <a:rPr lang="en-US" dirty="0" smtClean="0">
                <a:latin typeface="Gill Sans MT" panose="020B0502020104020203" pitchFamily="34" charset="0"/>
              </a:rPr>
              <a:t>reporting </a:t>
            </a:r>
            <a:r>
              <a:rPr lang="en-US" dirty="0">
                <a:latin typeface="Gill Sans MT" panose="020B0502020104020203" pitchFamily="34" charset="0"/>
              </a:rPr>
              <a:t>requirements and </a:t>
            </a:r>
            <a:r>
              <a:rPr lang="en-US" dirty="0" smtClean="0">
                <a:latin typeface="Gill Sans MT" panose="020B0502020104020203" pitchFamily="34" charset="0"/>
              </a:rPr>
              <a:t>available confidential resources</a:t>
            </a:r>
            <a:r>
              <a:rPr lang="en-US" dirty="0">
                <a:latin typeface="Gill Sans MT" panose="020B0502020104020203" pitchFamily="34" charset="0"/>
              </a:rPr>
              <a:t> </a:t>
            </a:r>
            <a:r>
              <a:rPr lang="en-US" dirty="0" smtClean="0">
                <a:latin typeface="Gill Sans MT" panose="020B0502020104020203" pitchFamily="34" charset="0"/>
              </a:rPr>
              <a:t>so they get to make the choice as to whether they disclose.  Be ready to identify common lead ins (“I was at a party . . .”).</a:t>
            </a:r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r>
              <a:rPr lang="en-US" dirty="0" smtClean="0">
                <a:latin typeface="Gill Sans MT" panose="020B0502020104020203" pitchFamily="34" charset="0"/>
              </a:rPr>
              <a:t>Step 2: Believe them.  No, this does not violate due process.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>
                <a:latin typeface="Gill Sans MT" panose="020B0502020104020203" pitchFamily="34" charset="0"/>
              </a:rPr>
              <a:t>Step </a:t>
            </a:r>
            <a:r>
              <a:rPr lang="en-US" dirty="0" smtClean="0">
                <a:latin typeface="Gill Sans MT" panose="020B0502020104020203" pitchFamily="34" charset="0"/>
              </a:rPr>
              <a:t>3: </a:t>
            </a:r>
            <a:r>
              <a:rPr lang="en-US" dirty="0">
                <a:latin typeface="Gill Sans MT" panose="020B0502020104020203" pitchFamily="34" charset="0"/>
              </a:rPr>
              <a:t>Listen compassionately.  Ask what you can </a:t>
            </a:r>
            <a:r>
              <a:rPr lang="en-US" dirty="0" smtClean="0">
                <a:latin typeface="Gill Sans MT" panose="020B0502020104020203" pitchFamily="34" charset="0"/>
              </a:rPr>
              <a:t>do to get them the help they need and where possible and desired, connect them with requested resource (CAPS, Title IX, UPD).  Note:  You should only contact the police about the matter if you have the disclosing party’s consent.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>
                <a:latin typeface="Gill Sans MT" panose="020B0502020104020203" pitchFamily="34" charset="0"/>
              </a:rPr>
              <a:t>Step 4: Provide </a:t>
            </a:r>
            <a:r>
              <a:rPr lang="en-US" dirty="0" smtClean="0">
                <a:latin typeface="Gill Sans MT" panose="020B0502020104020203" pitchFamily="34" charset="0"/>
              </a:rPr>
              <a:t>a hard copy of CI’s version of the CSU </a:t>
            </a:r>
            <a:r>
              <a:rPr lang="en-US" dirty="0">
                <a:latin typeface="Gill Sans MT" panose="020B0502020104020203" pitchFamily="34" charset="0"/>
              </a:rPr>
              <a:t>Rights &amp; Options document (</a:t>
            </a:r>
            <a:r>
              <a:rPr lang="en-US" dirty="0">
                <a:latin typeface="Gill Sans MT" panose="020B0502020104020203" pitchFamily="34" charset="0"/>
                <a:hlinkClick r:id="rId2"/>
              </a:rPr>
              <a:t>http://</a:t>
            </a:r>
            <a:r>
              <a:rPr lang="en-US" dirty="0" smtClean="0">
                <a:latin typeface="Gill Sans MT" panose="020B0502020104020203" pitchFamily="34" charset="0"/>
                <a:hlinkClick r:id="rId2"/>
              </a:rPr>
              <a:t>policy.csuci.edu/statements/EO1095AttachmentC-ExpofRightsandOptionsAttachmentC.pdf</a:t>
            </a:r>
            <a:r>
              <a:rPr lang="en-US" dirty="0" smtClean="0">
                <a:latin typeface="Gill Sans MT" panose="020B0502020104020203" pitchFamily="34" charset="0"/>
              </a:rPr>
              <a:t>)</a:t>
            </a:r>
          </a:p>
          <a:p>
            <a:endParaRPr lang="en-US" dirty="0">
              <a:latin typeface="Gill Sans MT" panose="020B0502020104020203" pitchFamily="34" charset="0"/>
            </a:endParaRPr>
          </a:p>
          <a:p>
            <a:r>
              <a:rPr lang="en-US" dirty="0">
                <a:latin typeface="Gill Sans MT" panose="020B0502020104020203" pitchFamily="34" charset="0"/>
              </a:rPr>
              <a:t>Step 5: </a:t>
            </a:r>
            <a:r>
              <a:rPr lang="en-US" b="1" dirty="0" smtClean="0">
                <a:latin typeface="Gill Sans MT" panose="020B0502020104020203" pitchFamily="34" charset="0"/>
              </a:rPr>
              <a:t>Email</a:t>
            </a:r>
            <a:r>
              <a:rPr lang="en-US" dirty="0" smtClean="0">
                <a:latin typeface="Gill Sans MT" panose="020B0502020104020203" pitchFamily="34" charset="0"/>
              </a:rPr>
              <a:t> the Title IX Coordinator to report what has been disclosed.  Share details with others on a </a:t>
            </a:r>
            <a:r>
              <a:rPr lang="en-US" b="1" dirty="0" smtClean="0">
                <a:latin typeface="Gill Sans MT" panose="020B0502020104020203" pitchFamily="34" charset="0"/>
              </a:rPr>
              <a:t>need to know basis.</a:t>
            </a:r>
            <a:endParaRPr lang="en-US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>
              <a:latin typeface="Gill Sans MT" panose="020B05020201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0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8575</TotalTime>
  <Words>922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MS PGothic</vt:lpstr>
      <vt:lpstr>Arial</vt:lpstr>
      <vt:lpstr>Calibri</vt:lpstr>
      <vt:lpstr>Comic Sans MS</vt:lpstr>
      <vt:lpstr>Gill Sans MT</vt:lpstr>
      <vt:lpstr>Gils Sans</vt:lpstr>
      <vt:lpstr>Office Theme</vt:lpstr>
      <vt:lpstr>It’s On Us: Title IX &amp; VAWA Update</vt:lpstr>
      <vt:lpstr>What is Title IX?</vt:lpstr>
      <vt:lpstr>Violence Against Women Reauthorization Act of 2013</vt:lpstr>
      <vt:lpstr>CSU Executive Orders </vt:lpstr>
      <vt:lpstr>     The Jurisdictional Reach of Title IX/VAWA</vt:lpstr>
      <vt:lpstr>     Examples of Reportable Alleged Incidences</vt:lpstr>
      <vt:lpstr>Examples of Reportable Alleged Incidences</vt:lpstr>
      <vt:lpstr>Your Responsibility</vt:lpstr>
      <vt:lpstr>Listening to a Survivor’s Experience</vt:lpstr>
      <vt:lpstr>What to Report </vt:lpstr>
      <vt:lpstr>Questions?  Contact: Brittany Grice Lindero Hall 2757 Office: 437-3608 Cell: 427-6160 brittany.grice@csuci.edu  Want More Information? Skillport Training Available Soon at http://www.csuci.edu/tc/security/trn-instr.htm#s2  (Click &gt;&gt; Click here to go to SkillPort &lt;&lt; under “How To Access Couse” heading) </vt:lpstr>
    </vt:vector>
  </TitlesOfParts>
  <Company>CSU Channel Islands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Ginger Reyes</dc:creator>
  <cp:lastModifiedBy>Daniels, David</cp:lastModifiedBy>
  <cp:revision>214</cp:revision>
  <cp:lastPrinted>2013-06-18T23:05:45Z</cp:lastPrinted>
  <dcterms:created xsi:type="dcterms:W3CDTF">2007-10-12T04:01:48Z</dcterms:created>
  <dcterms:modified xsi:type="dcterms:W3CDTF">2015-03-04T23:03:39Z</dcterms:modified>
</cp:coreProperties>
</file>