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9" r:id="rId3"/>
    <p:sldId id="258" r:id="rId4"/>
    <p:sldId id="260" r:id="rId5"/>
    <p:sldId id="271" r:id="rId6"/>
    <p:sldId id="272" r:id="rId7"/>
    <p:sldId id="259" r:id="rId8"/>
    <p:sldId id="270" r:id="rId9"/>
    <p:sldId id="261" r:id="rId10"/>
    <p:sldId id="262" r:id="rId11"/>
    <p:sldId id="257" r:id="rId12"/>
    <p:sldId id="263" r:id="rId13"/>
    <p:sldId id="264" r:id="rId14"/>
    <p:sldId id="265" r:id="rId15"/>
    <p:sldId id="266" r:id="rId16"/>
    <p:sldId id="267" r:id="rId17"/>
    <p:sldId id="268"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2188089-4068-5340-89F5-5DFE46E5CDF2}" type="datetimeFigureOut">
              <a:rPr lang="en-US" smtClean="0"/>
              <a:t>4/17/2018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417BF-E5AE-7845-A135-D30AB1F90F95}" type="slidenum">
              <a:rPr lang="en-US" smtClean="0"/>
              <a:t>‹#›</a:t>
            </a:fld>
            <a:endParaRPr lang="en-US"/>
          </a:p>
        </p:txBody>
      </p:sp>
    </p:spTree>
    <p:extLst>
      <p:ext uri="{BB962C8B-B14F-4D97-AF65-F5344CB8AC3E}">
        <p14:creationId xmlns:p14="http://schemas.microsoft.com/office/powerpoint/2010/main" val="2189603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188089-4068-5340-89F5-5DFE46E5CDF2}" type="datetimeFigureOut">
              <a:rPr lang="en-US" smtClean="0"/>
              <a:t>4/17/2018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417BF-E5AE-7845-A135-D30AB1F90F95}" type="slidenum">
              <a:rPr lang="en-US" smtClean="0"/>
              <a:t>‹#›</a:t>
            </a:fld>
            <a:endParaRPr lang="en-US"/>
          </a:p>
        </p:txBody>
      </p:sp>
    </p:spTree>
    <p:extLst>
      <p:ext uri="{BB962C8B-B14F-4D97-AF65-F5344CB8AC3E}">
        <p14:creationId xmlns:p14="http://schemas.microsoft.com/office/powerpoint/2010/main" val="910632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188089-4068-5340-89F5-5DFE46E5CDF2}" type="datetimeFigureOut">
              <a:rPr lang="en-US" smtClean="0"/>
              <a:t>4/17/2018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417BF-E5AE-7845-A135-D30AB1F90F95}" type="slidenum">
              <a:rPr lang="en-US" smtClean="0"/>
              <a:t>‹#›</a:t>
            </a:fld>
            <a:endParaRPr lang="en-US"/>
          </a:p>
        </p:txBody>
      </p:sp>
    </p:spTree>
    <p:extLst>
      <p:ext uri="{BB962C8B-B14F-4D97-AF65-F5344CB8AC3E}">
        <p14:creationId xmlns:p14="http://schemas.microsoft.com/office/powerpoint/2010/main" val="3208697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188089-4068-5340-89F5-5DFE46E5CDF2}" type="datetimeFigureOut">
              <a:rPr lang="en-US" smtClean="0"/>
              <a:t>4/17/2018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417BF-E5AE-7845-A135-D30AB1F90F95}" type="slidenum">
              <a:rPr lang="en-US" smtClean="0"/>
              <a:t>‹#›</a:t>
            </a:fld>
            <a:endParaRPr lang="en-US"/>
          </a:p>
        </p:txBody>
      </p:sp>
    </p:spTree>
    <p:extLst>
      <p:ext uri="{BB962C8B-B14F-4D97-AF65-F5344CB8AC3E}">
        <p14:creationId xmlns:p14="http://schemas.microsoft.com/office/powerpoint/2010/main" val="3230408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188089-4068-5340-89F5-5DFE46E5CDF2}" type="datetimeFigureOut">
              <a:rPr lang="en-US" smtClean="0"/>
              <a:t>4/17/2018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417BF-E5AE-7845-A135-D30AB1F90F95}" type="slidenum">
              <a:rPr lang="en-US" smtClean="0"/>
              <a:t>‹#›</a:t>
            </a:fld>
            <a:endParaRPr lang="en-US"/>
          </a:p>
        </p:txBody>
      </p:sp>
    </p:spTree>
    <p:extLst>
      <p:ext uri="{BB962C8B-B14F-4D97-AF65-F5344CB8AC3E}">
        <p14:creationId xmlns:p14="http://schemas.microsoft.com/office/powerpoint/2010/main" val="2732081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2188089-4068-5340-89F5-5DFE46E5CDF2}" type="datetimeFigureOut">
              <a:rPr lang="en-US" smtClean="0"/>
              <a:t>4/17/2018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1417BF-E5AE-7845-A135-D30AB1F90F95}" type="slidenum">
              <a:rPr lang="en-US" smtClean="0"/>
              <a:t>‹#›</a:t>
            </a:fld>
            <a:endParaRPr lang="en-US"/>
          </a:p>
        </p:txBody>
      </p:sp>
    </p:spTree>
    <p:extLst>
      <p:ext uri="{BB962C8B-B14F-4D97-AF65-F5344CB8AC3E}">
        <p14:creationId xmlns:p14="http://schemas.microsoft.com/office/powerpoint/2010/main" val="1090665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2188089-4068-5340-89F5-5DFE46E5CDF2}" type="datetimeFigureOut">
              <a:rPr lang="en-US" smtClean="0"/>
              <a:t>4/17/2018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1417BF-E5AE-7845-A135-D30AB1F90F95}" type="slidenum">
              <a:rPr lang="en-US" smtClean="0"/>
              <a:t>‹#›</a:t>
            </a:fld>
            <a:endParaRPr lang="en-US"/>
          </a:p>
        </p:txBody>
      </p:sp>
    </p:spTree>
    <p:extLst>
      <p:ext uri="{BB962C8B-B14F-4D97-AF65-F5344CB8AC3E}">
        <p14:creationId xmlns:p14="http://schemas.microsoft.com/office/powerpoint/2010/main" val="4048282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2188089-4068-5340-89F5-5DFE46E5CDF2}" type="datetimeFigureOut">
              <a:rPr lang="en-US" smtClean="0"/>
              <a:t>4/17/2018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1417BF-E5AE-7845-A135-D30AB1F90F95}" type="slidenum">
              <a:rPr lang="en-US" smtClean="0"/>
              <a:t>‹#›</a:t>
            </a:fld>
            <a:endParaRPr lang="en-US"/>
          </a:p>
        </p:txBody>
      </p:sp>
    </p:spTree>
    <p:extLst>
      <p:ext uri="{BB962C8B-B14F-4D97-AF65-F5344CB8AC3E}">
        <p14:creationId xmlns:p14="http://schemas.microsoft.com/office/powerpoint/2010/main" val="1718942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188089-4068-5340-89F5-5DFE46E5CDF2}" type="datetimeFigureOut">
              <a:rPr lang="en-US" smtClean="0"/>
              <a:t>4/17/2018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1417BF-E5AE-7845-A135-D30AB1F90F95}" type="slidenum">
              <a:rPr lang="en-US" smtClean="0"/>
              <a:t>‹#›</a:t>
            </a:fld>
            <a:endParaRPr lang="en-US"/>
          </a:p>
        </p:txBody>
      </p:sp>
    </p:spTree>
    <p:extLst>
      <p:ext uri="{BB962C8B-B14F-4D97-AF65-F5344CB8AC3E}">
        <p14:creationId xmlns:p14="http://schemas.microsoft.com/office/powerpoint/2010/main" val="2216726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188089-4068-5340-89F5-5DFE46E5CDF2}" type="datetimeFigureOut">
              <a:rPr lang="en-US" smtClean="0"/>
              <a:t>4/17/2018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1417BF-E5AE-7845-A135-D30AB1F90F95}" type="slidenum">
              <a:rPr lang="en-US" smtClean="0"/>
              <a:t>‹#›</a:t>
            </a:fld>
            <a:endParaRPr lang="en-US"/>
          </a:p>
        </p:txBody>
      </p:sp>
    </p:spTree>
    <p:extLst>
      <p:ext uri="{BB962C8B-B14F-4D97-AF65-F5344CB8AC3E}">
        <p14:creationId xmlns:p14="http://schemas.microsoft.com/office/powerpoint/2010/main" val="2863921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188089-4068-5340-89F5-5DFE46E5CDF2}" type="datetimeFigureOut">
              <a:rPr lang="en-US" smtClean="0"/>
              <a:t>4/17/2018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1417BF-E5AE-7845-A135-D30AB1F90F95}" type="slidenum">
              <a:rPr lang="en-US" smtClean="0"/>
              <a:t>‹#›</a:t>
            </a:fld>
            <a:endParaRPr lang="en-US"/>
          </a:p>
        </p:txBody>
      </p:sp>
    </p:spTree>
    <p:extLst>
      <p:ext uri="{BB962C8B-B14F-4D97-AF65-F5344CB8AC3E}">
        <p14:creationId xmlns:p14="http://schemas.microsoft.com/office/powerpoint/2010/main" val="1076294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188089-4068-5340-89F5-5DFE46E5CDF2}" type="datetimeFigureOut">
              <a:rPr lang="en-US" smtClean="0"/>
              <a:t>4/17/2018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1417BF-E5AE-7845-A135-D30AB1F90F95}" type="slidenum">
              <a:rPr lang="en-US" smtClean="0"/>
              <a:t>‹#›</a:t>
            </a:fld>
            <a:endParaRPr lang="en-US"/>
          </a:p>
        </p:txBody>
      </p:sp>
    </p:spTree>
    <p:extLst>
      <p:ext uri="{BB962C8B-B14F-4D97-AF65-F5344CB8AC3E}">
        <p14:creationId xmlns:p14="http://schemas.microsoft.com/office/powerpoint/2010/main" val="34604454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38452"/>
            <a:ext cx="7772400" cy="1470025"/>
          </a:xfrm>
        </p:spPr>
        <p:txBody>
          <a:bodyPr/>
          <a:lstStyle/>
          <a:p>
            <a:r>
              <a:rPr lang="en-US" dirty="0" smtClean="0"/>
              <a:t>Faculty Affairs Committee</a:t>
            </a:r>
            <a:endParaRPr lang="en-US" dirty="0"/>
          </a:p>
        </p:txBody>
      </p:sp>
      <p:sp>
        <p:nvSpPr>
          <p:cNvPr id="3" name="Subtitle 2"/>
          <p:cNvSpPr>
            <a:spLocks noGrp="1"/>
          </p:cNvSpPr>
          <p:nvPr>
            <p:ph type="subTitle" idx="1"/>
          </p:nvPr>
        </p:nvSpPr>
        <p:spPr>
          <a:xfrm>
            <a:off x="556631" y="2336490"/>
            <a:ext cx="9217061" cy="3539489"/>
          </a:xfrm>
        </p:spPr>
        <p:txBody>
          <a:bodyPr>
            <a:noAutofit/>
          </a:bodyPr>
          <a:lstStyle/>
          <a:p>
            <a:pPr algn="l"/>
            <a:r>
              <a:rPr lang="en-US" sz="3600" dirty="0" smtClean="0">
                <a:solidFill>
                  <a:srgbClr val="FF0000"/>
                </a:solidFill>
              </a:rPr>
              <a:t>2</a:t>
            </a:r>
            <a:r>
              <a:rPr lang="en-US" sz="3600" baseline="30000" dirty="0" smtClean="0">
                <a:solidFill>
                  <a:srgbClr val="FF0000"/>
                </a:solidFill>
              </a:rPr>
              <a:t>nd</a:t>
            </a:r>
            <a:r>
              <a:rPr lang="en-US" sz="3600" dirty="0" smtClean="0">
                <a:solidFill>
                  <a:srgbClr val="FF0000"/>
                </a:solidFill>
              </a:rPr>
              <a:t> Reading: RTP</a:t>
            </a:r>
          </a:p>
          <a:p>
            <a:pPr algn="l"/>
            <a:endParaRPr lang="en-US" sz="3600" dirty="0" smtClean="0">
              <a:solidFill>
                <a:srgbClr val="FF0000"/>
              </a:solidFill>
            </a:endParaRPr>
          </a:p>
          <a:p>
            <a:pPr algn="l"/>
            <a:r>
              <a:rPr lang="en-US" sz="3600" dirty="0" smtClean="0">
                <a:solidFill>
                  <a:srgbClr val="FF0000"/>
                </a:solidFill>
              </a:rPr>
              <a:t>1</a:t>
            </a:r>
            <a:r>
              <a:rPr lang="en-US" sz="3600" baseline="30000" dirty="0" smtClean="0">
                <a:solidFill>
                  <a:srgbClr val="FF0000"/>
                </a:solidFill>
              </a:rPr>
              <a:t>st</a:t>
            </a:r>
            <a:r>
              <a:rPr lang="en-US" sz="3600" dirty="0" smtClean="0">
                <a:solidFill>
                  <a:srgbClr val="FF0000"/>
                </a:solidFill>
              </a:rPr>
              <a:t> Reading: Temporary Counselor Evaluation</a:t>
            </a:r>
            <a:endParaRPr lang="en-US" sz="3600" dirty="0">
              <a:solidFill>
                <a:srgbClr val="FF0000"/>
              </a:solidFill>
            </a:endParaRPr>
          </a:p>
        </p:txBody>
      </p:sp>
    </p:spTree>
    <p:extLst>
      <p:ext uri="{BB962C8B-B14F-4D97-AF65-F5344CB8AC3E}">
        <p14:creationId xmlns:p14="http://schemas.microsoft.com/office/powerpoint/2010/main" val="41349314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point</a:t>
            </a:r>
            <a:endParaRPr lang="en-US" dirty="0"/>
          </a:p>
        </p:txBody>
      </p:sp>
      <p:sp>
        <p:nvSpPr>
          <p:cNvPr id="6" name="Text Placeholder 5"/>
          <p:cNvSpPr>
            <a:spLocks noGrp="1"/>
          </p:cNvSpPr>
          <p:nvPr>
            <p:ph type="body" idx="1"/>
          </p:nvPr>
        </p:nvSpPr>
        <p:spPr/>
        <p:txBody>
          <a:bodyPr/>
          <a:lstStyle/>
          <a:p>
            <a:pPr algn="ctr"/>
            <a:r>
              <a:rPr lang="en-US" dirty="0" smtClean="0"/>
              <a:t>	Prior</a:t>
            </a:r>
            <a:endParaRPr lang="en-US" dirty="0"/>
          </a:p>
        </p:txBody>
      </p:sp>
      <p:sp>
        <p:nvSpPr>
          <p:cNvPr id="4" name="Content Placeholder 3"/>
          <p:cNvSpPr>
            <a:spLocks noGrp="1"/>
          </p:cNvSpPr>
          <p:nvPr>
            <p:ph sz="half" idx="2"/>
          </p:nvPr>
        </p:nvSpPr>
        <p:spPr/>
        <p:txBody>
          <a:bodyPr>
            <a:normAutofit/>
          </a:bodyPr>
          <a:lstStyle/>
          <a:p>
            <a:r>
              <a:rPr lang="en-US" dirty="0" smtClean="0"/>
              <a:t>“Scores </a:t>
            </a:r>
            <a:r>
              <a:rPr lang="en-US" dirty="0"/>
              <a:t>achieved during retention reviews during the probationary period shall not imply that similar scores will be achieved when applying for </a:t>
            </a:r>
            <a:r>
              <a:rPr lang="en-US" dirty="0" smtClean="0"/>
              <a:t>tenure [promotion]. </a:t>
            </a:r>
            <a:r>
              <a:rPr lang="en-US" dirty="0"/>
              <a:t>In other words, </a:t>
            </a:r>
            <a:r>
              <a:rPr lang="en-US" b="1" dirty="0">
                <a:solidFill>
                  <a:srgbClr val="FF0000"/>
                </a:solidFill>
              </a:rPr>
              <a:t>each RTP evaluation score is discrete in nature</a:t>
            </a:r>
            <a:r>
              <a:rPr lang="en-US" dirty="0" smtClean="0"/>
              <a:t>.”</a:t>
            </a:r>
            <a:endParaRPr lang="en-US" dirty="0"/>
          </a:p>
        </p:txBody>
      </p:sp>
      <p:sp>
        <p:nvSpPr>
          <p:cNvPr id="7" name="Text Placeholder 6"/>
          <p:cNvSpPr>
            <a:spLocks noGrp="1"/>
          </p:cNvSpPr>
          <p:nvPr>
            <p:ph type="body" sz="quarter" idx="3"/>
          </p:nvPr>
        </p:nvSpPr>
        <p:spPr/>
        <p:txBody>
          <a:bodyPr/>
          <a:lstStyle/>
          <a:p>
            <a:pPr algn="ctr"/>
            <a:r>
              <a:rPr lang="en-US" dirty="0" smtClean="0"/>
              <a:t>Current</a:t>
            </a:r>
            <a:endParaRPr lang="en-US" dirty="0"/>
          </a:p>
        </p:txBody>
      </p:sp>
      <p:sp>
        <p:nvSpPr>
          <p:cNvPr id="5" name="Content Placeholder 4"/>
          <p:cNvSpPr>
            <a:spLocks noGrp="1"/>
          </p:cNvSpPr>
          <p:nvPr>
            <p:ph sz="quarter" idx="4"/>
          </p:nvPr>
        </p:nvSpPr>
        <p:spPr/>
        <p:txBody>
          <a:bodyPr>
            <a:normAutofit/>
          </a:bodyPr>
          <a:lstStyle/>
          <a:p>
            <a:pPr lvl="0"/>
            <a:r>
              <a:rPr lang="en-US" dirty="0" smtClean="0"/>
              <a:t>“Scores </a:t>
            </a:r>
            <a:r>
              <a:rPr lang="en-US" dirty="0"/>
              <a:t>achieved during retention reviews during the probationary period shall not imply that similar scores will be achieved when applying for tenure. In other words, </a:t>
            </a:r>
            <a:r>
              <a:rPr lang="en-US" b="1" dirty="0">
                <a:solidFill>
                  <a:srgbClr val="FF0000"/>
                </a:solidFill>
              </a:rPr>
              <a:t>each RTP evaluation score is not necessarily predictive of future scores</a:t>
            </a:r>
            <a:r>
              <a:rPr lang="en-US" b="1" dirty="0" smtClean="0">
                <a:solidFill>
                  <a:srgbClr val="FF0000"/>
                </a:solidFill>
              </a:rPr>
              <a:t>.”</a:t>
            </a:r>
            <a:endParaRPr lang="en-US" b="1" dirty="0">
              <a:solidFill>
                <a:srgbClr val="FF0000"/>
              </a:solidFill>
            </a:endParaRPr>
          </a:p>
          <a:p>
            <a:endParaRPr lang="en-US" dirty="0"/>
          </a:p>
        </p:txBody>
      </p:sp>
    </p:spTree>
    <p:extLst>
      <p:ext uri="{BB962C8B-B14F-4D97-AF65-F5344CB8AC3E}">
        <p14:creationId xmlns:p14="http://schemas.microsoft.com/office/powerpoint/2010/main" val="35430212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Tenure: SP 15-15</a:t>
            </a:r>
            <a:endParaRPr lang="en-US" dirty="0"/>
          </a:p>
        </p:txBody>
      </p:sp>
      <p:sp>
        <p:nvSpPr>
          <p:cNvPr id="3" name="Content Placeholder 2"/>
          <p:cNvSpPr>
            <a:spLocks noGrp="1"/>
          </p:cNvSpPr>
          <p:nvPr>
            <p:ph idx="1"/>
          </p:nvPr>
        </p:nvSpPr>
        <p:spPr/>
        <p:txBody>
          <a:bodyPr>
            <a:normAutofit lnSpcReduction="10000"/>
          </a:bodyPr>
          <a:lstStyle/>
          <a:p>
            <a:r>
              <a:rPr lang="en-US" dirty="0" smtClean="0"/>
              <a:t>“Early </a:t>
            </a:r>
            <a:r>
              <a:rPr lang="en-US" dirty="0"/>
              <a:t>tenure requires that </a:t>
            </a:r>
            <a:r>
              <a:rPr lang="en-US" dirty="0">
                <a:solidFill>
                  <a:srgbClr val="FF0000"/>
                </a:solidFill>
              </a:rPr>
              <a:t>all expectations for the entire probationary period have been met </a:t>
            </a:r>
            <a:r>
              <a:rPr lang="en-US" dirty="0"/>
              <a:t>and that performance in two areas be rated at </a:t>
            </a:r>
            <a:r>
              <a:rPr lang="en-US" dirty="0" smtClean="0"/>
              <a:t>‘4</a:t>
            </a:r>
            <a:r>
              <a:rPr lang="en-US" dirty="0"/>
              <a:t>— Exceeds Standards of </a:t>
            </a:r>
            <a:r>
              <a:rPr lang="en-US" dirty="0" smtClean="0"/>
              <a:t>Achievement’—</a:t>
            </a:r>
            <a:r>
              <a:rPr lang="en-US" dirty="0"/>
              <a:t>for teaching faculty, one of these must be in the category of Teaching (professional activities for librarians and counselors)—and one category at least </a:t>
            </a:r>
            <a:r>
              <a:rPr lang="en-US" dirty="0" smtClean="0"/>
              <a:t>‘3</a:t>
            </a:r>
            <a:r>
              <a:rPr lang="en-US" dirty="0"/>
              <a:t>—Meets Standards of </a:t>
            </a:r>
            <a:r>
              <a:rPr lang="en-US" dirty="0" smtClean="0"/>
              <a:t>Achievement’ </a:t>
            </a:r>
            <a:r>
              <a:rPr lang="en-US" dirty="0"/>
              <a:t>as stated in this document and Program Personnel Standards</a:t>
            </a:r>
            <a:r>
              <a:rPr lang="en-US" dirty="0" smtClean="0"/>
              <a:t>.”</a:t>
            </a:r>
          </a:p>
          <a:p>
            <a:endParaRPr lang="en-US" dirty="0"/>
          </a:p>
        </p:txBody>
      </p:sp>
    </p:spTree>
    <p:extLst>
      <p:ext uri="{BB962C8B-B14F-4D97-AF65-F5344CB8AC3E}">
        <p14:creationId xmlns:p14="http://schemas.microsoft.com/office/powerpoint/2010/main" val="23465527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Other substantive changes</a:t>
            </a:r>
            <a:endParaRPr lang="en-US" dirty="0"/>
          </a:p>
        </p:txBody>
      </p:sp>
      <p:sp>
        <p:nvSpPr>
          <p:cNvPr id="8" name="Content Placeholder 7"/>
          <p:cNvSpPr>
            <a:spLocks noGrp="1"/>
          </p:cNvSpPr>
          <p:nvPr>
            <p:ph idx="1"/>
          </p:nvPr>
        </p:nvSpPr>
        <p:spPr/>
        <p:txBody>
          <a:bodyPr/>
          <a:lstStyle/>
          <a:p>
            <a:r>
              <a:rPr lang="en-US" dirty="0" smtClean="0"/>
              <a:t>WPAF: digital transition</a:t>
            </a:r>
          </a:p>
          <a:p>
            <a:r>
              <a:rPr lang="en-US" dirty="0" smtClean="0"/>
              <a:t>Review calendar: starts in year 2</a:t>
            </a:r>
          </a:p>
          <a:p>
            <a:r>
              <a:rPr lang="en-US" dirty="0" smtClean="0"/>
              <a:t>PPC: one per program</a:t>
            </a:r>
          </a:p>
        </p:txBody>
      </p:sp>
    </p:spTree>
    <p:extLst>
      <p:ext uri="{BB962C8B-B14F-4D97-AF65-F5344CB8AC3E}">
        <p14:creationId xmlns:p14="http://schemas.microsoft.com/office/powerpoint/2010/main" val="16380171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Temporary Counselor Evaluation</a:t>
            </a:r>
            <a:endParaRPr lang="en-US" dirty="0"/>
          </a:p>
        </p:txBody>
      </p:sp>
      <p:sp>
        <p:nvSpPr>
          <p:cNvPr id="3" name="Content Placeholder 2"/>
          <p:cNvSpPr>
            <a:spLocks noGrp="1"/>
          </p:cNvSpPr>
          <p:nvPr>
            <p:ph idx="1"/>
          </p:nvPr>
        </p:nvSpPr>
        <p:spPr/>
        <p:txBody>
          <a:bodyPr/>
          <a:lstStyle/>
          <a:p>
            <a:r>
              <a:rPr lang="en-US" dirty="0" smtClean="0"/>
              <a:t>Current Policy: SP 15-11</a:t>
            </a:r>
          </a:p>
          <a:p>
            <a:r>
              <a:rPr lang="en-US" dirty="0" smtClean="0"/>
              <a:t>Lecturer Evaluation Policy didn’t apply</a:t>
            </a:r>
          </a:p>
          <a:p>
            <a:r>
              <a:rPr lang="en-US" dirty="0" smtClean="0"/>
              <a:t>AY 16-17: problems</a:t>
            </a:r>
          </a:p>
          <a:p>
            <a:r>
              <a:rPr lang="en-US" dirty="0" smtClean="0"/>
              <a:t>“Direct” vs. “Indirect” services</a:t>
            </a:r>
          </a:p>
          <a:p>
            <a:r>
              <a:rPr lang="en-US" dirty="0" smtClean="0"/>
              <a:t>“temporary </a:t>
            </a:r>
            <a:r>
              <a:rPr lang="en-US" dirty="0"/>
              <a:t>counselor faculty shall be evaluated largely based on the provision of Direct Clinical Services (60-65% expectation) and Indirect Services (35-40% expectation</a:t>
            </a:r>
            <a:r>
              <a:rPr lang="en-US" dirty="0" smtClean="0"/>
              <a:t>)”</a:t>
            </a:r>
            <a:endParaRPr lang="en-US" dirty="0"/>
          </a:p>
          <a:p>
            <a:endParaRPr lang="en-US" dirty="0" smtClean="0"/>
          </a:p>
          <a:p>
            <a:endParaRPr lang="en-US" dirty="0"/>
          </a:p>
        </p:txBody>
      </p:sp>
    </p:spTree>
    <p:extLst>
      <p:ext uri="{BB962C8B-B14F-4D97-AF65-F5344CB8AC3E}">
        <p14:creationId xmlns:p14="http://schemas.microsoft.com/office/powerpoint/2010/main" val="1917841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8-04-16 at 4.52.56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76200"/>
            <a:ext cx="9144000" cy="6686363"/>
          </a:xfrm>
          <a:prstGeom prst="rect">
            <a:avLst/>
          </a:prstGeom>
        </p:spPr>
      </p:pic>
    </p:spTree>
    <p:extLst>
      <p:ext uri="{BB962C8B-B14F-4D97-AF65-F5344CB8AC3E}">
        <p14:creationId xmlns:p14="http://schemas.microsoft.com/office/powerpoint/2010/main" val="39050856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a:t>
            </a:r>
            <a:endParaRPr lang="en-US" dirty="0"/>
          </a:p>
        </p:txBody>
      </p:sp>
      <p:sp>
        <p:nvSpPr>
          <p:cNvPr id="3" name="Content Placeholder 2"/>
          <p:cNvSpPr>
            <a:spLocks noGrp="1"/>
          </p:cNvSpPr>
          <p:nvPr>
            <p:ph idx="1"/>
          </p:nvPr>
        </p:nvSpPr>
        <p:spPr/>
        <p:txBody>
          <a:bodyPr>
            <a:normAutofit/>
          </a:bodyPr>
          <a:lstStyle/>
          <a:p>
            <a:r>
              <a:rPr lang="en-US" dirty="0" smtClean="0"/>
              <a:t>Removed definitions of “direct” vs. “indirect”</a:t>
            </a:r>
          </a:p>
          <a:p>
            <a:r>
              <a:rPr lang="en-US" dirty="0" smtClean="0"/>
              <a:t>Overlap; director make determinations</a:t>
            </a:r>
          </a:p>
          <a:p>
            <a:r>
              <a:rPr lang="en-US" dirty="0" smtClean="0"/>
              <a:t>Faculty committee review criteria:</a:t>
            </a:r>
          </a:p>
          <a:p>
            <a:r>
              <a:rPr lang="en-US" dirty="0"/>
              <a:t>J</a:t>
            </a:r>
            <a:r>
              <a:rPr lang="en-US" dirty="0" smtClean="0"/>
              <a:t>ob </a:t>
            </a:r>
            <a:r>
              <a:rPr lang="en-US" dirty="0"/>
              <a:t>description, </a:t>
            </a:r>
            <a:r>
              <a:rPr lang="en-US" dirty="0" smtClean="0"/>
              <a:t>responsibilities</a:t>
            </a:r>
            <a:r>
              <a:rPr lang="en-US" dirty="0"/>
              <a:t>, expectations and qualifications along with the </a:t>
            </a:r>
            <a:r>
              <a:rPr lang="en-US" dirty="0" smtClean="0"/>
              <a:t>narrative &amp; evidence provided</a:t>
            </a:r>
            <a:endParaRPr lang="en-US" dirty="0"/>
          </a:p>
          <a:p>
            <a:endParaRPr lang="en-US" dirty="0"/>
          </a:p>
        </p:txBody>
      </p:sp>
    </p:spTree>
    <p:extLst>
      <p:ext uri="{BB962C8B-B14F-4D97-AF65-F5344CB8AC3E}">
        <p14:creationId xmlns:p14="http://schemas.microsoft.com/office/powerpoint/2010/main" val="1136220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Accountability: Appropriate administrator in F.A., (</a:t>
            </a:r>
            <a:r>
              <a:rPr lang="en-US" strike="sngStrike" dirty="0" smtClean="0"/>
              <a:t>Chair of Psychology</a:t>
            </a:r>
            <a:r>
              <a:rPr lang="en-US" dirty="0" smtClean="0"/>
              <a:t>)</a:t>
            </a:r>
          </a:p>
          <a:p>
            <a:r>
              <a:rPr lang="en-US" dirty="0" smtClean="0"/>
              <a:t>F.A. administrator and Director of CAPS to identify peer-level committee</a:t>
            </a:r>
          </a:p>
          <a:p>
            <a:r>
              <a:rPr lang="en-US" dirty="0" smtClean="0"/>
              <a:t>Evaluation process: Omit requirement to distinguish “direct” vs. “indirect” service</a:t>
            </a:r>
          </a:p>
          <a:p>
            <a:r>
              <a:rPr lang="en-US" dirty="0" smtClean="0"/>
              <a:t>Evaluation process:</a:t>
            </a:r>
            <a:r>
              <a:rPr lang="en-US" dirty="0"/>
              <a:t> </a:t>
            </a:r>
            <a:r>
              <a:rPr lang="en-US" dirty="0" smtClean="0"/>
              <a:t>other documentation: </a:t>
            </a:r>
            <a:r>
              <a:rPr lang="en-US" dirty="0"/>
              <a:t>current job description, evidence of fulfillment of job requirements and work accomplished; any other evidence deemed </a:t>
            </a:r>
            <a:r>
              <a:rPr lang="en-US" dirty="0" smtClean="0"/>
              <a:t>appropriate </a:t>
            </a:r>
            <a:endParaRPr lang="en-US" dirty="0"/>
          </a:p>
          <a:p>
            <a:endParaRPr lang="en-US" dirty="0" smtClean="0"/>
          </a:p>
          <a:p>
            <a:endParaRPr lang="en-US" dirty="0"/>
          </a:p>
        </p:txBody>
      </p:sp>
    </p:spTree>
    <p:extLst>
      <p:ext uri="{BB962C8B-B14F-4D97-AF65-F5344CB8AC3E}">
        <p14:creationId xmlns:p14="http://schemas.microsoft.com/office/powerpoint/2010/main" val="1767171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a:t>
            </a:r>
            <a:endParaRPr lang="en-US" dirty="0"/>
          </a:p>
        </p:txBody>
      </p:sp>
      <p:sp>
        <p:nvSpPr>
          <p:cNvPr id="3" name="Content Placeholder 2"/>
          <p:cNvSpPr>
            <a:spLocks noGrp="1"/>
          </p:cNvSpPr>
          <p:nvPr>
            <p:ph idx="1"/>
          </p:nvPr>
        </p:nvSpPr>
        <p:spPr/>
        <p:txBody>
          <a:bodyPr>
            <a:normAutofit/>
          </a:bodyPr>
          <a:lstStyle/>
          <a:p>
            <a:r>
              <a:rPr lang="en-US" dirty="0" smtClean="0"/>
              <a:t>Evaluation Form: </a:t>
            </a:r>
          </a:p>
          <a:p>
            <a:r>
              <a:rPr lang="en-US" dirty="0"/>
              <a:t>E</a:t>
            </a:r>
            <a:r>
              <a:rPr lang="en-US" dirty="0" smtClean="0"/>
              <a:t>liminate requirement to distinguish “direct” vs. “indirect”</a:t>
            </a:r>
          </a:p>
          <a:p>
            <a:r>
              <a:rPr lang="en-US" dirty="0" smtClean="0"/>
              <a:t>Focus on expectations, qualifications, job description, </a:t>
            </a:r>
            <a:r>
              <a:rPr lang="en-US" dirty="0"/>
              <a:t>and specific responsibilities. </a:t>
            </a:r>
          </a:p>
          <a:p>
            <a:endParaRPr lang="en-US" dirty="0"/>
          </a:p>
        </p:txBody>
      </p:sp>
    </p:spTree>
    <p:extLst>
      <p:ext uri="{BB962C8B-B14F-4D97-AF65-F5344CB8AC3E}">
        <p14:creationId xmlns:p14="http://schemas.microsoft.com/office/powerpoint/2010/main" val="2145377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RTP Policy</a:t>
            </a:r>
            <a:endParaRPr lang="en-US" dirty="0"/>
          </a:p>
        </p:txBody>
      </p:sp>
      <p:sp>
        <p:nvSpPr>
          <p:cNvPr id="3" name="Content Placeholder 2"/>
          <p:cNvSpPr>
            <a:spLocks noGrp="1"/>
          </p:cNvSpPr>
          <p:nvPr>
            <p:ph idx="1"/>
          </p:nvPr>
        </p:nvSpPr>
        <p:spPr/>
        <p:txBody>
          <a:bodyPr/>
          <a:lstStyle/>
          <a:p>
            <a:r>
              <a:rPr lang="en-US" dirty="0" smtClean="0"/>
              <a:t>Brown bag: 4-10-18</a:t>
            </a:r>
          </a:p>
          <a:p>
            <a:r>
              <a:rPr lang="en-US" dirty="0" smtClean="0"/>
              <a:t>Resubmitted w/ revisions</a:t>
            </a:r>
            <a:endParaRPr lang="en-US" dirty="0"/>
          </a:p>
        </p:txBody>
      </p:sp>
    </p:spTree>
    <p:extLst>
      <p:ext uri="{BB962C8B-B14F-4D97-AF65-F5344CB8AC3E}">
        <p14:creationId xmlns:p14="http://schemas.microsoft.com/office/powerpoint/2010/main" val="18852223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Tenure</a:t>
            </a:r>
            <a:endParaRPr lang="en-US" dirty="0"/>
          </a:p>
        </p:txBody>
      </p:sp>
      <p:sp>
        <p:nvSpPr>
          <p:cNvPr id="3" name="Content Placeholder 2"/>
          <p:cNvSpPr>
            <a:spLocks noGrp="1"/>
          </p:cNvSpPr>
          <p:nvPr>
            <p:ph idx="1"/>
          </p:nvPr>
        </p:nvSpPr>
        <p:spPr/>
        <p:txBody>
          <a:bodyPr/>
          <a:lstStyle/>
          <a:p>
            <a:r>
              <a:rPr lang="en-US" dirty="0" smtClean="0"/>
              <a:t>Two factors:</a:t>
            </a:r>
          </a:p>
          <a:p>
            <a:r>
              <a:rPr lang="en-US" dirty="0" smtClean="0"/>
              <a:t>Quality of performance</a:t>
            </a:r>
          </a:p>
          <a:p>
            <a:r>
              <a:rPr lang="en-US" dirty="0" smtClean="0"/>
              <a:t>Length of time (6</a:t>
            </a:r>
            <a:r>
              <a:rPr lang="en-US" dirty="0"/>
              <a:t>-year </a:t>
            </a:r>
            <a:r>
              <a:rPr lang="en-US" dirty="0" smtClean="0"/>
              <a:t>benchmark)</a:t>
            </a:r>
          </a:p>
        </p:txBody>
      </p:sp>
    </p:spTree>
    <p:extLst>
      <p:ext uri="{BB962C8B-B14F-4D97-AF65-F5344CB8AC3E}">
        <p14:creationId xmlns:p14="http://schemas.microsoft.com/office/powerpoint/2010/main" val="4291597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17-XX</a:t>
            </a:r>
            <a:endParaRPr lang="en-US" dirty="0"/>
          </a:p>
        </p:txBody>
      </p:sp>
      <p:sp>
        <p:nvSpPr>
          <p:cNvPr id="3" name="Content Placeholder 2"/>
          <p:cNvSpPr>
            <a:spLocks noGrp="1"/>
          </p:cNvSpPr>
          <p:nvPr>
            <p:ph idx="1"/>
          </p:nvPr>
        </p:nvSpPr>
        <p:spPr/>
        <p:txBody>
          <a:bodyPr>
            <a:normAutofit/>
          </a:bodyPr>
          <a:lstStyle/>
          <a:p>
            <a:pPr lvl="0"/>
            <a:r>
              <a:rPr lang="en-US" dirty="0" smtClean="0"/>
              <a:t>“The </a:t>
            </a:r>
            <a:r>
              <a:rPr lang="en-US" dirty="0"/>
              <a:t>granting of tenure before the </a:t>
            </a:r>
            <a:r>
              <a:rPr lang="en-US" dirty="0">
                <a:solidFill>
                  <a:srgbClr val="FF0000"/>
                </a:solidFill>
              </a:rPr>
              <a:t>normal</a:t>
            </a:r>
            <a:r>
              <a:rPr lang="en-US" dirty="0"/>
              <a:t> six (6) years of full-time probationary service and credited service (as specified in the CBA) </a:t>
            </a:r>
            <a:r>
              <a:rPr lang="en-US" b="1" dirty="0">
                <a:solidFill>
                  <a:srgbClr val="FF0000"/>
                </a:solidFill>
              </a:rPr>
              <a:t>is rare, </a:t>
            </a:r>
            <a:r>
              <a:rPr lang="en-US" dirty="0"/>
              <a:t>but may be considered under </a:t>
            </a:r>
            <a:r>
              <a:rPr lang="en-US" b="1" dirty="0">
                <a:solidFill>
                  <a:srgbClr val="FF0000"/>
                </a:solidFill>
              </a:rPr>
              <a:t>exceptional circumstances</a:t>
            </a:r>
            <a:r>
              <a:rPr lang="en-US" dirty="0" smtClean="0"/>
              <a:t>.”</a:t>
            </a:r>
          </a:p>
        </p:txBody>
      </p:sp>
    </p:spTree>
    <p:extLst>
      <p:ext uri="{BB962C8B-B14F-4D97-AF65-F5344CB8AC3E}">
        <p14:creationId xmlns:p14="http://schemas.microsoft.com/office/powerpoint/2010/main" val="22917772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CBA</a:t>
            </a:r>
            <a:endParaRPr lang="en-US" dirty="0"/>
          </a:p>
        </p:txBody>
      </p:sp>
      <p:sp>
        <p:nvSpPr>
          <p:cNvPr id="3" name="Content Placeholder 2"/>
          <p:cNvSpPr>
            <a:spLocks noGrp="1"/>
          </p:cNvSpPr>
          <p:nvPr>
            <p:ph idx="1"/>
          </p:nvPr>
        </p:nvSpPr>
        <p:spPr/>
        <p:txBody>
          <a:bodyPr/>
          <a:lstStyle/>
          <a:p>
            <a:r>
              <a:rPr lang="en-US" dirty="0" smtClean="0"/>
              <a:t>“Any </a:t>
            </a:r>
            <a:r>
              <a:rPr lang="en-US" dirty="0"/>
              <a:t>deviation from the </a:t>
            </a:r>
            <a:r>
              <a:rPr lang="en-US" dirty="0">
                <a:solidFill>
                  <a:srgbClr val="FF0000"/>
                </a:solidFill>
              </a:rPr>
              <a:t>normal</a:t>
            </a:r>
            <a:r>
              <a:rPr lang="en-US" dirty="0"/>
              <a:t> six (6) year probationary period shall be the decision of the President following his/her consideration of recommendations from the department or equivalent unit and appropriate administrator(s)</a:t>
            </a:r>
            <a:r>
              <a:rPr lang="en-US" dirty="0" smtClean="0"/>
              <a:t>.”</a:t>
            </a:r>
            <a:endParaRPr lang="en-US" dirty="0"/>
          </a:p>
        </p:txBody>
      </p:sp>
    </p:spTree>
    <p:extLst>
      <p:ext uri="{BB962C8B-B14F-4D97-AF65-F5344CB8AC3E}">
        <p14:creationId xmlns:p14="http://schemas.microsoft.com/office/powerpoint/2010/main" val="1091557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“normal”</a:t>
            </a:r>
            <a:endParaRPr lang="en-US" dirty="0"/>
          </a:p>
        </p:txBody>
      </p:sp>
      <p:sp>
        <p:nvSpPr>
          <p:cNvPr id="3" name="Content Placeholder 2"/>
          <p:cNvSpPr>
            <a:spLocks noGrp="1"/>
          </p:cNvSpPr>
          <p:nvPr>
            <p:ph idx="1"/>
          </p:nvPr>
        </p:nvSpPr>
        <p:spPr/>
        <p:txBody>
          <a:bodyPr/>
          <a:lstStyle/>
          <a:p>
            <a:pPr marL="0" indent="0">
              <a:buNone/>
            </a:pPr>
            <a:endParaRPr lang="en-US" dirty="0" smtClean="0"/>
          </a:p>
          <a:p>
            <a:r>
              <a:rPr lang="en-US" dirty="0" smtClean="0"/>
              <a:t> </a:t>
            </a:r>
            <a:r>
              <a:rPr lang="en-US" dirty="0"/>
              <a:t>1. </a:t>
            </a:r>
            <a:r>
              <a:rPr lang="en-US" dirty="0">
                <a:solidFill>
                  <a:srgbClr val="FF0000"/>
                </a:solidFill>
              </a:rPr>
              <a:t>conforming to the standard </a:t>
            </a:r>
            <a:r>
              <a:rPr lang="en-US" dirty="0"/>
              <a:t>or the common type; </a:t>
            </a:r>
            <a:r>
              <a:rPr lang="en-US" dirty="0">
                <a:solidFill>
                  <a:srgbClr val="FF0000"/>
                </a:solidFill>
              </a:rPr>
              <a:t>usual</a:t>
            </a:r>
            <a:r>
              <a:rPr lang="en-US" dirty="0"/>
              <a:t>; not abnormal; </a:t>
            </a:r>
            <a:r>
              <a:rPr lang="en-US" dirty="0">
                <a:solidFill>
                  <a:srgbClr val="FF0000"/>
                </a:solidFill>
              </a:rPr>
              <a:t>regular</a:t>
            </a:r>
            <a:r>
              <a:rPr lang="en-US" dirty="0"/>
              <a:t>; natural. </a:t>
            </a:r>
          </a:p>
          <a:p>
            <a:r>
              <a:rPr lang="en-US" dirty="0"/>
              <a:t>2. serving to establish a </a:t>
            </a:r>
            <a:r>
              <a:rPr lang="en-US" dirty="0">
                <a:solidFill>
                  <a:srgbClr val="FF0000"/>
                </a:solidFill>
              </a:rPr>
              <a:t>standard</a:t>
            </a:r>
            <a:r>
              <a:rPr lang="en-US" dirty="0"/>
              <a:t>. </a:t>
            </a:r>
          </a:p>
        </p:txBody>
      </p:sp>
    </p:spTree>
    <p:extLst>
      <p:ext uri="{BB962C8B-B14F-4D97-AF65-F5344CB8AC3E}">
        <p14:creationId xmlns:p14="http://schemas.microsoft.com/office/powerpoint/2010/main" val="11995989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Tenure</a:t>
            </a:r>
            <a:endParaRPr lang="en-US" dirty="0"/>
          </a:p>
        </p:txBody>
      </p:sp>
      <p:sp>
        <p:nvSpPr>
          <p:cNvPr id="3" name="Content Placeholder 2"/>
          <p:cNvSpPr>
            <a:spLocks noGrp="1"/>
          </p:cNvSpPr>
          <p:nvPr>
            <p:ph idx="1"/>
          </p:nvPr>
        </p:nvSpPr>
        <p:spPr/>
        <p:txBody>
          <a:bodyPr>
            <a:normAutofit/>
          </a:bodyPr>
          <a:lstStyle/>
          <a:p>
            <a:r>
              <a:rPr lang="en-US" dirty="0" smtClean="0"/>
              <a:t>“</a:t>
            </a:r>
            <a:r>
              <a:rPr lang="en-US" b="1" dirty="0" smtClean="0"/>
              <a:t>exceptional</a:t>
            </a:r>
            <a:r>
              <a:rPr lang="en-US" dirty="0" smtClean="0"/>
              <a:t> circumstances”</a:t>
            </a:r>
          </a:p>
          <a:p>
            <a:r>
              <a:rPr lang="en-US" dirty="0" smtClean="0">
                <a:solidFill>
                  <a:srgbClr val="FF0000"/>
                </a:solidFill>
              </a:rPr>
              <a:t>1. forming an exception or rare instance; unusual; extraordinary: 2. unusually excellent; superior</a:t>
            </a:r>
          </a:p>
        </p:txBody>
      </p:sp>
    </p:spTree>
    <p:extLst>
      <p:ext uri="{BB962C8B-B14F-4D97-AF65-F5344CB8AC3E}">
        <p14:creationId xmlns:p14="http://schemas.microsoft.com/office/powerpoint/2010/main" val="1216724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17-XX</a:t>
            </a:r>
            <a:endParaRPr lang="en-US" dirty="0"/>
          </a:p>
        </p:txBody>
      </p:sp>
      <p:sp>
        <p:nvSpPr>
          <p:cNvPr id="3" name="Content Placeholder 2"/>
          <p:cNvSpPr>
            <a:spLocks noGrp="1"/>
          </p:cNvSpPr>
          <p:nvPr>
            <p:ph idx="1"/>
          </p:nvPr>
        </p:nvSpPr>
        <p:spPr/>
        <p:txBody>
          <a:bodyPr>
            <a:normAutofit fontScale="92500" lnSpcReduction="10000"/>
          </a:bodyPr>
          <a:lstStyle/>
          <a:p>
            <a:pPr marL="514350" lvl="0" indent="-514350">
              <a:buFont typeface="+mj-lt"/>
              <a:buAutoNum type="arabicPeriod"/>
            </a:pPr>
            <a:r>
              <a:rPr lang="en-US" dirty="0" smtClean="0"/>
              <a:t>“Early </a:t>
            </a:r>
            <a:r>
              <a:rPr lang="en-US" dirty="0"/>
              <a:t>tenure is </a:t>
            </a:r>
            <a:r>
              <a:rPr lang="en-US" b="1" dirty="0">
                <a:solidFill>
                  <a:srgbClr val="FF0000"/>
                </a:solidFill>
              </a:rPr>
              <a:t>normally</a:t>
            </a:r>
            <a:r>
              <a:rPr lang="en-US" dirty="0"/>
              <a:t> reserved for those whose </a:t>
            </a:r>
            <a:r>
              <a:rPr lang="en-US" b="1" dirty="0">
                <a:solidFill>
                  <a:srgbClr val="FF0000"/>
                </a:solidFill>
              </a:rPr>
              <a:t>accomplishments</a:t>
            </a:r>
            <a:r>
              <a:rPr lang="en-US" dirty="0"/>
              <a:t> have brought widespread recognition to the individual and the University from the academic community and/or the general public</a:t>
            </a:r>
            <a:r>
              <a:rPr lang="en-US" dirty="0" smtClean="0"/>
              <a:t>.”</a:t>
            </a:r>
          </a:p>
          <a:p>
            <a:pPr marL="514350" lvl="0" indent="-514350">
              <a:buFont typeface="+mj-lt"/>
              <a:buAutoNum type="arabicPeriod"/>
            </a:pPr>
            <a:r>
              <a:rPr lang="en-US" dirty="0" smtClean="0"/>
              <a:t>“In </a:t>
            </a:r>
            <a:r>
              <a:rPr lang="en-US" dirty="0"/>
              <a:t>addition, the granting of early tenure requires that all expectations for the entire probationary period, as stated in the Program Personnel Standards, and confirmed by the PPC and the URTPC, have been met.”</a:t>
            </a:r>
          </a:p>
        </p:txBody>
      </p:sp>
    </p:spTree>
    <p:extLst>
      <p:ext uri="{BB962C8B-B14F-4D97-AF65-F5344CB8AC3E}">
        <p14:creationId xmlns:p14="http://schemas.microsoft.com/office/powerpoint/2010/main" val="20995575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SP 17-XX</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startAt="3"/>
            </a:pPr>
            <a:r>
              <a:rPr lang="en-US" dirty="0" smtClean="0">
                <a:solidFill>
                  <a:srgbClr val="000000"/>
                </a:solidFill>
              </a:rPr>
              <a:t>“Finally, the length and breadth of the applicant’s entire record</a:t>
            </a:r>
            <a:r>
              <a:rPr lang="en-US" i="1" dirty="0" smtClean="0">
                <a:solidFill>
                  <a:srgbClr val="000000"/>
                </a:solidFill>
              </a:rPr>
              <a:t>—</a:t>
            </a:r>
            <a:r>
              <a:rPr lang="en-US" i="1" dirty="0" smtClean="0">
                <a:solidFill>
                  <a:srgbClr val="FF0000"/>
                </a:solidFill>
              </a:rPr>
              <a:t>including, when appropriate, at the rank of lecturer for former CSUCI temporary faculty appointed as tenure-track assistant professors</a:t>
            </a:r>
            <a:r>
              <a:rPr lang="en-US" dirty="0" smtClean="0">
                <a:solidFill>
                  <a:srgbClr val="000000"/>
                </a:solidFill>
              </a:rPr>
              <a:t>—may be considered so as to </a:t>
            </a:r>
            <a:r>
              <a:rPr lang="en-US" b="1" dirty="0" smtClean="0">
                <a:solidFill>
                  <a:srgbClr val="000000"/>
                </a:solidFill>
              </a:rPr>
              <a:t>determine the likelihood </a:t>
            </a:r>
            <a:r>
              <a:rPr lang="en-US" dirty="0" smtClean="0">
                <a:solidFill>
                  <a:srgbClr val="000000"/>
                </a:solidFill>
              </a:rPr>
              <a:t>that prior patterns of achievement and contribution will be </a:t>
            </a:r>
            <a:r>
              <a:rPr lang="en-US" b="1" dirty="0" smtClean="0">
                <a:solidFill>
                  <a:srgbClr val="000000"/>
                </a:solidFill>
              </a:rPr>
              <a:t>sustained</a:t>
            </a:r>
            <a:r>
              <a:rPr lang="en-US" dirty="0" smtClean="0">
                <a:solidFill>
                  <a:srgbClr val="000000"/>
                </a:solidFill>
              </a:rPr>
              <a:t> if early tenure is granted.”</a:t>
            </a:r>
          </a:p>
        </p:txBody>
      </p:sp>
    </p:spTree>
    <p:extLst>
      <p:ext uri="{BB962C8B-B14F-4D97-AF65-F5344CB8AC3E}">
        <p14:creationId xmlns:p14="http://schemas.microsoft.com/office/powerpoint/2010/main" val="24525909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136</TotalTime>
  <Words>665</Words>
  <Application>Microsoft Office PowerPoint</Application>
  <PresentationFormat>On-screen Show (4:3)</PresentationFormat>
  <Paragraphs>58</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Office Theme</vt:lpstr>
      <vt:lpstr>Faculty Affairs Committee</vt:lpstr>
      <vt:lpstr>RTP Policy</vt:lpstr>
      <vt:lpstr>Tenure</vt:lpstr>
      <vt:lpstr>SP 17-XX</vt:lpstr>
      <vt:lpstr>CBA</vt:lpstr>
      <vt:lpstr>“normal”</vt:lpstr>
      <vt:lpstr>Early Tenure</vt:lpstr>
      <vt:lpstr>SP 17-XX</vt:lpstr>
      <vt:lpstr>SP 17-XX</vt:lpstr>
      <vt:lpstr>Other point</vt:lpstr>
      <vt:lpstr>Early Tenure: SP 15-15</vt:lpstr>
      <vt:lpstr>Other substantive changes</vt:lpstr>
      <vt:lpstr>Temporary Counselor Evaluation</vt:lpstr>
      <vt:lpstr>PowerPoint Presentation</vt:lpstr>
      <vt:lpstr>Changes</vt:lpstr>
      <vt:lpstr>Changes</vt:lpstr>
      <vt:lpstr>Changes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Clark, Stephen J.</dc:creator>
  <cp:lastModifiedBy>Edwards, Jeannette</cp:lastModifiedBy>
  <cp:revision>27</cp:revision>
  <dcterms:created xsi:type="dcterms:W3CDTF">2018-04-16T23:10:20Z</dcterms:created>
  <dcterms:modified xsi:type="dcterms:W3CDTF">2018-04-17T15:35:04Z</dcterms:modified>
</cp:coreProperties>
</file>