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4" r:id="rId3"/>
    <p:sldId id="383" r:id="rId4"/>
    <p:sldId id="387" r:id="rId5"/>
    <p:sldId id="386" r:id="rId6"/>
    <p:sldId id="393" r:id="rId7"/>
    <p:sldId id="391" r:id="rId8"/>
    <p:sldId id="396" r:id="rId9"/>
    <p:sldId id="397" r:id="rId10"/>
    <p:sldId id="398" r:id="rId11"/>
    <p:sldId id="399" r:id="rId12"/>
    <p:sldId id="392" r:id="rId13"/>
    <p:sldId id="401" r:id="rId14"/>
    <p:sldId id="402" r:id="rId15"/>
    <p:sldId id="40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00"/>
    <a:srgbClr val="003300"/>
    <a:srgbClr val="AE300E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8588" autoAdjust="0"/>
  </p:normalViewPr>
  <p:slideViewPr>
    <p:cSldViewPr>
      <p:cViewPr varScale="1">
        <p:scale>
          <a:sx n="67" d="100"/>
          <a:sy n="67" d="100"/>
        </p:scale>
        <p:origin x="13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Support Trends for Selected</a:t>
            </a:r>
            <a:r>
              <a:rPr lang="en-US"/>
              <a:t> Programs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71559633027525E-3"/>
          <c:y val="0.21587349081364829"/>
          <c:w val="0.98165137614678899"/>
          <c:h val="0.78412650918635174"/>
        </c:manualLayout>
      </c:layout>
      <c:pie3DChart>
        <c:varyColors val="1"/>
        <c:ser>
          <c:idx val="0"/>
          <c:order val="0"/>
          <c:tx>
            <c:strRef>
              <c:f>Summary!$B$23</c:f>
              <c:strCache>
                <c:ptCount val="1"/>
                <c:pt idx="0">
                  <c:v>FY 11-12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Summary!$A$24:$A$30</c:f>
              <c:strCache>
                <c:ptCount val="7"/>
                <c:pt idx="0">
                  <c:v>Unrestricted</c:v>
                </c:pt>
                <c:pt idx="1">
                  <c:v>Academic Affairs</c:v>
                </c:pt>
                <c:pt idx="2">
                  <c:v>Student Scholarships</c:v>
                </c:pt>
                <c:pt idx="3">
                  <c:v>Capital Projects</c:v>
                </c:pt>
                <c:pt idx="4">
                  <c:v>Endowments</c:v>
                </c:pt>
                <c:pt idx="5">
                  <c:v>Other Restricted</c:v>
                </c:pt>
                <c:pt idx="6">
                  <c:v>Research</c:v>
                </c:pt>
              </c:strCache>
            </c:strRef>
          </c:cat>
          <c:val>
            <c:numRef>
              <c:f>Summary!$B$24:$B$30</c:f>
              <c:numCache>
                <c:formatCode>"$"#,##0</c:formatCode>
                <c:ptCount val="7"/>
                <c:pt idx="0">
                  <c:v>349447.67</c:v>
                </c:pt>
                <c:pt idx="1">
                  <c:v>1262909.53</c:v>
                </c:pt>
                <c:pt idx="2">
                  <c:v>214634</c:v>
                </c:pt>
                <c:pt idx="3">
                  <c:v>255000</c:v>
                </c:pt>
                <c:pt idx="4">
                  <c:v>21317.21</c:v>
                </c:pt>
                <c:pt idx="5">
                  <c:v>204700.45</c:v>
                </c:pt>
                <c:pt idx="6">
                  <c:v>40240</c:v>
                </c:pt>
              </c:numCache>
            </c:numRef>
          </c:val>
        </c:ser>
        <c:ser>
          <c:idx val="1"/>
          <c:order val="1"/>
          <c:tx>
            <c:strRef>
              <c:f>Summary!$C$23</c:f>
              <c:strCache>
                <c:ptCount val="1"/>
                <c:pt idx="0">
                  <c:v>FY 12-13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Summary!$A$24:$A$30</c:f>
              <c:strCache>
                <c:ptCount val="7"/>
                <c:pt idx="0">
                  <c:v>Unrestricted</c:v>
                </c:pt>
                <c:pt idx="1">
                  <c:v>Academic Affairs</c:v>
                </c:pt>
                <c:pt idx="2">
                  <c:v>Student Scholarships</c:v>
                </c:pt>
                <c:pt idx="3">
                  <c:v>Capital Projects</c:v>
                </c:pt>
                <c:pt idx="4">
                  <c:v>Endowments</c:v>
                </c:pt>
                <c:pt idx="5">
                  <c:v>Other Restricted</c:v>
                </c:pt>
                <c:pt idx="6">
                  <c:v>Research</c:v>
                </c:pt>
              </c:strCache>
            </c:strRef>
          </c:cat>
          <c:val>
            <c:numRef>
              <c:f>Summary!$C$24:$C$30</c:f>
              <c:numCache>
                <c:formatCode>"$"#,##0</c:formatCode>
                <c:ptCount val="7"/>
                <c:pt idx="0">
                  <c:v>707415.47</c:v>
                </c:pt>
                <c:pt idx="1">
                  <c:v>390503.82</c:v>
                </c:pt>
                <c:pt idx="2">
                  <c:v>35251.949999999997</c:v>
                </c:pt>
                <c:pt idx="3">
                  <c:v>-18246.060000000001</c:v>
                </c:pt>
                <c:pt idx="4">
                  <c:v>811957</c:v>
                </c:pt>
                <c:pt idx="5">
                  <c:v>451938</c:v>
                </c:pt>
                <c:pt idx="6">
                  <c:v>22520</c:v>
                </c:pt>
              </c:numCache>
            </c:numRef>
          </c:val>
        </c:ser>
        <c:ser>
          <c:idx val="2"/>
          <c:order val="2"/>
          <c:tx>
            <c:strRef>
              <c:f>Summary!$D$23</c:f>
              <c:strCache>
                <c:ptCount val="1"/>
                <c:pt idx="0">
                  <c:v>FY 13-14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Summary!$A$24:$A$30</c:f>
              <c:strCache>
                <c:ptCount val="7"/>
                <c:pt idx="0">
                  <c:v>Unrestricted</c:v>
                </c:pt>
                <c:pt idx="1">
                  <c:v>Academic Affairs</c:v>
                </c:pt>
                <c:pt idx="2">
                  <c:v>Student Scholarships</c:v>
                </c:pt>
                <c:pt idx="3">
                  <c:v>Capital Projects</c:v>
                </c:pt>
                <c:pt idx="4">
                  <c:v>Endowments</c:v>
                </c:pt>
                <c:pt idx="5">
                  <c:v>Other Restricted</c:v>
                </c:pt>
                <c:pt idx="6">
                  <c:v>Research</c:v>
                </c:pt>
              </c:strCache>
            </c:strRef>
          </c:cat>
          <c:val>
            <c:numRef>
              <c:f>Summary!$D$24:$D$30</c:f>
              <c:numCache>
                <c:formatCode>"$"#,##0</c:formatCode>
                <c:ptCount val="7"/>
                <c:pt idx="0">
                  <c:v>5063846.01</c:v>
                </c:pt>
                <c:pt idx="1">
                  <c:v>826638</c:v>
                </c:pt>
                <c:pt idx="2">
                  <c:v>156746</c:v>
                </c:pt>
                <c:pt idx="3">
                  <c:v>4999</c:v>
                </c:pt>
                <c:pt idx="4">
                  <c:v>1565</c:v>
                </c:pt>
                <c:pt idx="5">
                  <c:v>502915.61</c:v>
                </c:pt>
                <c:pt idx="6">
                  <c:v>100</c:v>
                </c:pt>
              </c:numCache>
            </c:numRef>
          </c:val>
        </c:ser>
        <c:ser>
          <c:idx val="3"/>
          <c:order val="3"/>
          <c:tx>
            <c:strRef>
              <c:f>Summary!$E$23</c:f>
              <c:strCache>
                <c:ptCount val="1"/>
                <c:pt idx="0">
                  <c:v>FY 14-15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Summary!$A$24:$A$30</c:f>
              <c:strCache>
                <c:ptCount val="7"/>
                <c:pt idx="0">
                  <c:v>Unrestricted</c:v>
                </c:pt>
                <c:pt idx="1">
                  <c:v>Academic Affairs</c:v>
                </c:pt>
                <c:pt idx="2">
                  <c:v>Student Scholarships</c:v>
                </c:pt>
                <c:pt idx="3">
                  <c:v>Capital Projects</c:v>
                </c:pt>
                <c:pt idx="4">
                  <c:v>Endowments</c:v>
                </c:pt>
                <c:pt idx="5">
                  <c:v>Other Restricted</c:v>
                </c:pt>
                <c:pt idx="6">
                  <c:v>Research</c:v>
                </c:pt>
              </c:strCache>
            </c:strRef>
          </c:cat>
          <c:val>
            <c:numRef>
              <c:f>Summary!$E$24:$E$30</c:f>
              <c:numCache>
                <c:formatCode>"$"#,##0</c:formatCode>
                <c:ptCount val="7"/>
                <c:pt idx="0">
                  <c:v>2334170</c:v>
                </c:pt>
                <c:pt idx="1">
                  <c:v>1098534.78</c:v>
                </c:pt>
                <c:pt idx="2">
                  <c:v>2487377</c:v>
                </c:pt>
                <c:pt idx="3">
                  <c:v>20500</c:v>
                </c:pt>
                <c:pt idx="4">
                  <c:v>-30625</c:v>
                </c:pt>
                <c:pt idx="5">
                  <c:v>296934</c:v>
                </c:pt>
                <c:pt idx="6">
                  <c:v>116840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7411739855258501"/>
          <c:y val="0.16359774721254472"/>
          <c:w val="0.32588260144741499"/>
          <c:h val="0.613011391478878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>
                <a:solidFill>
                  <a:srgbClr val="000000"/>
                </a:solidFill>
              </a:rPr>
              <a:t>CI</a:t>
            </a:r>
            <a:r>
              <a:rPr lang="en-US" baseline="0">
                <a:solidFill>
                  <a:srgbClr val="000000"/>
                </a:solidFill>
              </a:rPr>
              <a:t> Foundation Philanthropic Commitments </a:t>
            </a:r>
            <a:endParaRPr lang="en-US">
              <a:solidFill>
                <a:srgbClr val="00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'[History of Fundraising.xlsx]Sheet1'!$A$6:$A$19</c:f>
              <c:strCache>
                <c:ptCount val="14"/>
                <c:pt idx="0">
                  <c:v>FY 02/03</c:v>
                </c:pt>
                <c:pt idx="1">
                  <c:v>FY 03/04</c:v>
                </c:pt>
                <c:pt idx="2">
                  <c:v>FY 04/05</c:v>
                </c:pt>
                <c:pt idx="3">
                  <c:v>FY 05/06</c:v>
                </c:pt>
                <c:pt idx="4">
                  <c:v>FY 06/07</c:v>
                </c:pt>
                <c:pt idx="5">
                  <c:v>FY 07/08</c:v>
                </c:pt>
                <c:pt idx="6">
                  <c:v>FY 08/09</c:v>
                </c:pt>
                <c:pt idx="7">
                  <c:v>FY 09/10</c:v>
                </c:pt>
                <c:pt idx="8">
                  <c:v>FY 10/11</c:v>
                </c:pt>
                <c:pt idx="9">
                  <c:v>FY 11/12</c:v>
                </c:pt>
                <c:pt idx="10">
                  <c:v>FY 12/13</c:v>
                </c:pt>
                <c:pt idx="11">
                  <c:v>FY 13/14</c:v>
                </c:pt>
                <c:pt idx="12">
                  <c:v>FY 14/15</c:v>
                </c:pt>
                <c:pt idx="13">
                  <c:v>FY 15/16</c:v>
                </c:pt>
              </c:strCache>
            </c:strRef>
          </c:cat>
          <c:val>
            <c:numRef>
              <c:f>'[History of Fundraising.xlsx]Sheet1'!$B$6:$B$19</c:f>
              <c:numCache>
                <c:formatCode>#,##0</c:formatCode>
                <c:ptCount val="14"/>
                <c:pt idx="0">
                  <c:v>3783376</c:v>
                </c:pt>
                <c:pt idx="1">
                  <c:v>1707600</c:v>
                </c:pt>
                <c:pt idx="2">
                  <c:v>1801902</c:v>
                </c:pt>
                <c:pt idx="3">
                  <c:v>5688588</c:v>
                </c:pt>
                <c:pt idx="4">
                  <c:v>1239954</c:v>
                </c:pt>
                <c:pt idx="5">
                  <c:v>2959151</c:v>
                </c:pt>
                <c:pt idx="6">
                  <c:v>1950179</c:v>
                </c:pt>
                <c:pt idx="7">
                  <c:v>2920661</c:v>
                </c:pt>
                <c:pt idx="8">
                  <c:v>1933365</c:v>
                </c:pt>
                <c:pt idx="9">
                  <c:v>2014940</c:v>
                </c:pt>
                <c:pt idx="10">
                  <c:v>3032596</c:v>
                </c:pt>
                <c:pt idx="11">
                  <c:v>5816162</c:v>
                </c:pt>
                <c:pt idx="12">
                  <c:v>6387261</c:v>
                </c:pt>
                <c:pt idx="13">
                  <c:v>5349680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48000"/>
        <c:axId val="52075024"/>
        <c:axId val="0"/>
      </c:bar3DChart>
      <c:catAx>
        <c:axId val="4894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2075024"/>
        <c:crosses val="autoZero"/>
        <c:auto val="1"/>
        <c:lblAlgn val="ctr"/>
        <c:lblOffset val="100"/>
        <c:noMultiLvlLbl val="0"/>
      </c:catAx>
      <c:valAx>
        <c:axId val="520750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4894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23847-0F4D-43E5-945F-28823AC961E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46E12-1CD1-49E7-B74F-DA6B0487C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FC7D84-0943-49AC-A821-66A55790A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5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8AA23-E2B9-4B69-96AC-5E594FDAD0CA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Advancement</a:t>
            </a:r>
            <a:r>
              <a:rPr lang="en-US" baseline="0" dirty="0" smtClean="0"/>
              <a:t> represents the CI Foundation and seeks philanthropic contributions in support of the University’s mission and strategic plan from individuals, foundations, corporations and other organizations.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RSP facilitates the applications of all grant opportunities. However, any funder that requires a 501 c 3 is facilitated by the CI Foundation (and Advancement). Advancement does not deal with government grants or funding sources. This is what RSP specializes in for the campus.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0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no. of Fundraising</a:t>
            </a:r>
            <a:r>
              <a:rPr lang="en-US" baseline="0" dirty="0" smtClean="0"/>
              <a:t> Staff in our peer group is 7.</a:t>
            </a:r>
          </a:p>
          <a:p>
            <a:r>
              <a:rPr lang="en-US" baseline="0" dirty="0" smtClean="0"/>
              <a:t>Average no. of Alumni Engagement is 2. </a:t>
            </a:r>
          </a:p>
          <a:p>
            <a:r>
              <a:rPr lang="en-US" baseline="0" dirty="0" smtClean="0"/>
              <a:t>Average no. of Admin Support is 3.5 </a:t>
            </a:r>
          </a:p>
          <a:p>
            <a:r>
              <a:rPr lang="en-US" baseline="0" dirty="0" err="1" smtClean="0"/>
              <a:t>Averagae</a:t>
            </a:r>
            <a:r>
              <a:rPr lang="en-US" baseline="0" dirty="0" smtClean="0"/>
              <a:t> no. of Budget Staff is 1</a:t>
            </a:r>
          </a:p>
          <a:p>
            <a:r>
              <a:rPr lang="en-US" baseline="0" dirty="0" smtClean="0"/>
              <a:t>Average no. of Advancement Services is 4</a:t>
            </a:r>
          </a:p>
          <a:p>
            <a:r>
              <a:rPr lang="en-US" baseline="0" dirty="0" smtClean="0"/>
              <a:t>Average no. of Event Staff is 2</a:t>
            </a:r>
          </a:p>
          <a:p>
            <a:r>
              <a:rPr lang="en-US" baseline="0" dirty="0" smtClean="0"/>
              <a:t>Average no. of Advancement Special Projects is 1 </a:t>
            </a:r>
          </a:p>
          <a:p>
            <a:r>
              <a:rPr lang="en-US" baseline="0" dirty="0" smtClean="0"/>
              <a:t>Average no. of FTE is 30.5 for our peer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7D84-0943-49AC-A821-66A55790AB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7D84-0943-49AC-A821-66A55790AB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7D84-0943-49AC-A821-66A55790AB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However, Advancement is here to make connections and facilitate opportunities. We will work to take advantage of opportunities (when presented) even if they fall outside of our priority list.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7D84-0943-49AC-A821-66A55790AB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3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7D84-0943-49AC-A821-66A55790AB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1F75FBD-1662-4586-8077-CAAA2A880A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96000"/>
            <a:ext cx="2419350" cy="5889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F1716-F3A1-4B10-855F-063417BF7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ECB17-150A-471F-BDD4-FF43A2983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75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chemeClr val="tx1">
                  <a:lumMod val="75000"/>
                </a:schemeClr>
              </a:buClr>
              <a:defRPr baseline="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chemeClr val="tx1">
                  <a:lumMod val="75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Clr>
                <a:schemeClr val="tx1">
                  <a:lumMod val="75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Clr>
                <a:schemeClr val="tx1">
                  <a:lumMod val="75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0FF-3753-46A0-87A9-936281AA6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83C0A-DCDB-4D83-8B9D-63C4951C4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B8171-868A-41AE-BCDF-A209F592E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2B213-69D5-4818-9C67-B38EEDCB6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7CE6-3991-4D37-BD90-D42FE39E6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61847-174C-4AD6-8580-EE2D08C94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0C1C-AED3-43CF-ACF3-9D15FA200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1184D-A944-4CA3-92BB-1FB7C6E01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2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3BBE6D55-C4C9-4C71-93F4-D648F6CEFE5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6019800"/>
            <a:ext cx="2362200" cy="5762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Gill Sans MT" pitchFamily="34" charset="0"/>
              </a:rPr>
              <a:t>University Advancement </a:t>
            </a:r>
            <a:br>
              <a:rPr lang="en-US" sz="40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</a:br>
            <a:endParaRPr lang="en-US" sz="20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052" name="Picture 4" descr="Image result for images of philanthr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96" y="2667000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Over $46.5 million in Gift Commitments Since FY 2002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33555"/>
              </p:ext>
            </p:extLst>
          </p:nvPr>
        </p:nvGraphicFramePr>
        <p:xfrm>
          <a:off x="762000" y="2362200"/>
          <a:ext cx="769302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41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Opportunities for Collaboration!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Tracking Alumni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Pass on promising contacts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Let us know about the exciting things you are doing! 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Send us your ideas!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90074"/>
            <a:ext cx="53340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Questions? </a:t>
            </a:r>
            <a:endParaRPr lang="en-US" sz="48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848600" cy="4410244"/>
          </a:xfrm>
        </p:spPr>
      </p:pic>
    </p:spTree>
    <p:extLst>
      <p:ext uri="{BB962C8B-B14F-4D97-AF65-F5344CB8AC3E}">
        <p14:creationId xmlns:p14="http://schemas.microsoft.com/office/powerpoint/2010/main" val="4151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Advancement’s Contribution to the CI Mission </a:t>
            </a:r>
            <a:r>
              <a:rPr lang="en-US" dirty="0" err="1" smtClean="0">
                <a:solidFill>
                  <a:schemeClr val="accent2"/>
                </a:solidFill>
              </a:rPr>
              <a:t>Con’t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Other significant contributions include: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Funding to launch and sustain the SAGE Research Forum 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Resources to support creating courses such as Univ. 498, 398,298, and 198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Funding to support student internship opportunities </a:t>
            </a: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Student Scholarships and the creation of a student emergency fund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5943600"/>
            <a:ext cx="30480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001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UA Org Chart   </a:t>
            </a:r>
            <a:r>
              <a:rPr 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18.5 FTE</a:t>
            </a:r>
            <a:endParaRPr lang="en-US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458200" cy="5410200"/>
          </a:xfrm>
        </p:spPr>
      </p:pic>
    </p:spTree>
    <p:extLst>
      <p:ext uri="{BB962C8B-B14F-4D97-AF65-F5344CB8AC3E}">
        <p14:creationId xmlns:p14="http://schemas.microsoft.com/office/powerpoint/2010/main" val="3327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81534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21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Advancement’s Contribution to the CI Mission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Since 2002, Advancement has raised </a:t>
            </a:r>
            <a:r>
              <a:rPr lang="en-US" sz="2000" dirty="0" smtClean="0">
                <a:solidFill>
                  <a:srgbClr val="C00000"/>
                </a:solidFill>
              </a:rPr>
              <a:t>$46,585,415</a:t>
            </a:r>
            <a:r>
              <a:rPr lang="en-US" sz="2000" dirty="0" smtClean="0">
                <a:solidFill>
                  <a:srgbClr val="000000"/>
                </a:solidFill>
              </a:rPr>
              <a:t> for the Campus (and counting)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Some of the largest contributions brought to the campus by UA include: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$5 million to support the construction of the JSB Library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$8 million to support the naming of the School of Business and Economics and the construction of the Smith Decision Making Center.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$6 million to support the CI Nursing Program at Cottage Health Systems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5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7460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Staffing Breakdown… </a:t>
            </a:r>
            <a:endParaRPr lang="en-US" sz="40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5410200"/>
            <a:ext cx="7543800" cy="787275"/>
          </a:xfrm>
        </p:spPr>
        <p:txBody>
          <a:bodyPr/>
          <a:lstStyle/>
          <a:p>
            <a:pPr marL="457200" indent="-457200">
              <a:buClrTx/>
              <a:buFont typeface="Arial" pitchFamily="34" charset="0"/>
              <a:buChar char="•"/>
            </a:pPr>
            <a:r>
              <a:rPr lang="en-US" sz="260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18 .5 FTE (all staff) 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 Vice President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>
                <a:solidFill>
                  <a:srgbClr val="000000"/>
                </a:solidFill>
                <a:latin typeface="Gill Sans MT" panose="020B0502020104020203" pitchFamily="34" charset="0"/>
              </a:rPr>
              <a:t>4</a:t>
            </a: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Fundraisers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4.5 Advancement Services Professionals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1 Budget Support Staff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4 Administrative Assistants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>
                <a:solidFill>
                  <a:srgbClr val="000000"/>
                </a:solidFill>
                <a:latin typeface="Gill Sans MT" panose="020B0502020104020203" pitchFamily="34" charset="0"/>
              </a:rPr>
              <a:t>2</a:t>
            </a: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Event Staff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1 Alumni Engagement Staff </a:t>
            </a:r>
          </a:p>
          <a:p>
            <a:pPr marL="457200" indent="-457200">
              <a:buClrTx/>
              <a:buFontTx/>
              <a:buChar char="-"/>
            </a:pPr>
            <a:r>
              <a:rPr lang="en-US" sz="2000" b="0" cap="small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1 Advancement Special Projects Staff </a:t>
            </a:r>
          </a:p>
          <a:p>
            <a:pPr>
              <a:buClrTx/>
            </a:pPr>
            <a:endParaRPr lang="en-US" sz="1050" cap="small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University Advancement’s Stateside Allocation </a:t>
            </a:r>
            <a:endParaRPr lang="en-US" dirty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93025" cy="3648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Perm Staffing -</a:t>
            </a:r>
            <a:r>
              <a:rPr lang="en-US" b="1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$1,407,183 (salaries only)</a:t>
            </a:r>
            <a:endParaRPr lang="en-US" sz="900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Perm Supplies / Operations - </a:t>
            </a:r>
            <a:r>
              <a:rPr lang="en-US" sz="2400" dirty="0" smtClean="0">
                <a:solidFill>
                  <a:srgbClr val="000000"/>
                </a:solidFill>
              </a:rPr>
              <a:t>$153,632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Total Permanent Stateside Allocation: $1,560,816</a:t>
            </a:r>
          </a:p>
          <a:p>
            <a:pPr marL="0" indent="0"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Temporary Funds </a:t>
            </a:r>
            <a:r>
              <a:rPr lang="en-US" sz="2400" dirty="0" smtClean="0">
                <a:solidFill>
                  <a:srgbClr val="000000"/>
                </a:solidFill>
              </a:rPr>
              <a:t>- $93,000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Total Stateside Allocation - $1,653,815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UA’s stateside allocation is 2.1% of the campus’ budget – the smallest divisional allocation for the campus. </a:t>
            </a:r>
          </a:p>
        </p:txBody>
      </p:sp>
    </p:spTree>
    <p:extLst>
      <p:ext uri="{BB962C8B-B14F-4D97-AF65-F5344CB8AC3E}">
        <p14:creationId xmlns:p14="http://schemas.microsoft.com/office/powerpoint/2010/main" val="10175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25908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857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" y="3429000"/>
            <a:ext cx="0" cy="228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914400"/>
            <a:ext cx="8001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Within its peer group, CI out performed all but five of its 11 sister campuses in its three year average.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229600" cy="41910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09600" y="3200400"/>
            <a:ext cx="815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200400"/>
            <a:ext cx="0" cy="3137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3514130"/>
            <a:ext cx="8153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763000" y="3200400"/>
            <a:ext cx="0" cy="3137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42960" cy="487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2895600"/>
            <a:ext cx="8534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3124200"/>
            <a:ext cx="85667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2895600"/>
            <a:ext cx="0" cy="228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5400" y="2895600"/>
            <a:ext cx="0" cy="228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52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VSE               </a:t>
            </a:r>
            <a:r>
              <a:rPr lang="en-US" sz="2800" b="1" dirty="0" smtClean="0">
                <a:solidFill>
                  <a:schemeClr val="accent2"/>
                </a:solidFill>
              </a:rPr>
              <a:t>Voluntary Support of Education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                          FY 14/15 Numbers Peer Group I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6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Revenue Allocations </a:t>
            </a:r>
            <a:b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FY 11/ 12 through FY 13/14 </a:t>
            </a:r>
            <a:endParaRPr lang="en-US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03034"/>
              </p:ext>
            </p:extLst>
          </p:nvPr>
        </p:nvGraphicFramePr>
        <p:xfrm>
          <a:off x="533400" y="2209801"/>
          <a:ext cx="830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Fundraising Priorities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3025" cy="372427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Fundraising Priorities are Determined by the University President.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President seeks recommendations and input from the Provost and Vice Presidents and then makes the assignment to Advancement. 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2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Advancement’s Fundraising Goal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Chancellor’s Office expects that we raise 10% of our campus state allocation. 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However, we set our actual goal annually and based on what we “think” we can expect to secure in that fiscal year. 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 the last three years, we have raised historic levels of funding for the campus.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007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0">
      <a:dk1>
        <a:srgbClr val="C0C0C0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DC0702"/>
      </a:accent2>
      <a:accent3>
        <a:srgbClr val="FFFFFF"/>
      </a:accent3>
      <a:accent4>
        <a:srgbClr val="A4A4A4"/>
      </a:accent4>
      <a:accent5>
        <a:srgbClr val="ADE2E2"/>
      </a:accent5>
      <a:accent6>
        <a:srgbClr val="C70602"/>
      </a:accent6>
      <a:hlink>
        <a:srgbClr val="C0C0C0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C0C0C0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DC0702"/>
        </a:accent2>
        <a:accent3>
          <a:srgbClr val="FFFFFF"/>
        </a:accent3>
        <a:accent4>
          <a:srgbClr val="A4A4A4"/>
        </a:accent4>
        <a:accent5>
          <a:srgbClr val="ADE2E2"/>
        </a:accent5>
        <a:accent6>
          <a:srgbClr val="C70602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C0C0C0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DC0702"/>
        </a:accent2>
        <a:accent3>
          <a:srgbClr val="FFFFFF"/>
        </a:accent3>
        <a:accent4>
          <a:srgbClr val="A4A4A4"/>
        </a:accent4>
        <a:accent5>
          <a:srgbClr val="ADE2E2"/>
        </a:accent5>
        <a:accent6>
          <a:srgbClr val="C70602"/>
        </a:accent6>
        <a:hlink>
          <a:srgbClr val="C0C0C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7973</TotalTime>
  <Words>607</Words>
  <Application>Microsoft Office PowerPoint</Application>
  <PresentationFormat>On-screen Show (4:3)</PresentationFormat>
  <Paragraphs>93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Times New Roman</vt:lpstr>
      <vt:lpstr>Wingdings</vt:lpstr>
      <vt:lpstr>Capsules</vt:lpstr>
      <vt:lpstr>University Advancement   </vt:lpstr>
      <vt:lpstr>Advancement’s Contribution to the CI Mission </vt:lpstr>
      <vt:lpstr>Staffing Breakdown… </vt:lpstr>
      <vt:lpstr>University Advancement’s Stateside Allocation </vt:lpstr>
      <vt:lpstr>PowerPoint Presentation</vt:lpstr>
      <vt:lpstr>PowerPoint Presentation</vt:lpstr>
      <vt:lpstr>Revenue Allocations  FY 11/ 12 through FY 13/14 </vt:lpstr>
      <vt:lpstr>Fundraising Priorities </vt:lpstr>
      <vt:lpstr>Advancement’s Fundraising Goal</vt:lpstr>
      <vt:lpstr>Over $46.5 million in Gift Commitments Since FY 2002 </vt:lpstr>
      <vt:lpstr>Opportunities for Collaboration! </vt:lpstr>
      <vt:lpstr>Questions? </vt:lpstr>
      <vt:lpstr>Advancement’s Contribution to the CI Mission Con’t </vt:lpstr>
      <vt:lpstr>UA Org Chart   18.5 FTE</vt:lpstr>
      <vt:lpstr>PowerPoint Presentation</vt:lpstr>
    </vt:vector>
  </TitlesOfParts>
  <Company>CSU Channel Islands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CSUCI User</dc:creator>
  <cp:lastModifiedBy>Daniels, David</cp:lastModifiedBy>
  <cp:revision>613</cp:revision>
  <dcterms:created xsi:type="dcterms:W3CDTF">2009-07-07T20:50:27Z</dcterms:created>
  <dcterms:modified xsi:type="dcterms:W3CDTF">2016-10-20T22:18:32Z</dcterms:modified>
</cp:coreProperties>
</file>