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2" r:id="rId4"/>
    <p:sldId id="267" r:id="rId5"/>
    <p:sldId id="268" r:id="rId6"/>
    <p:sldId id="257" r:id="rId7"/>
    <p:sldId id="259" r:id="rId8"/>
    <p:sldId id="261" r:id="rId9"/>
    <p:sldId id="260" r:id="rId10"/>
    <p:sldId id="263" r:id="rId11"/>
    <p:sldId id="264"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32" d="100"/>
          <a:sy n="132" d="100"/>
        </p:scale>
        <p:origin x="-97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11/25/14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11/25/14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11/25/14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11/25/14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11/25/14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11/25/14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11/25/14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11/25/14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11/25/14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FAA508-F0CD-46EA-95FB-26B559A0B5D9}" type="datetimeFigureOut">
              <a:rPr lang="en-US" smtClean="0"/>
              <a:t>11/25/14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11/25/14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11/25/14</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11/25/14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11/25/14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11/25/14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11/25/14</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Intent to Raise Questions</a:t>
            </a:r>
            <a:endParaRPr lang="en-US" dirty="0"/>
          </a:p>
        </p:txBody>
      </p:sp>
      <p:sp>
        <p:nvSpPr>
          <p:cNvPr id="3" name="Subtitle 2"/>
          <p:cNvSpPr>
            <a:spLocks noGrp="1"/>
          </p:cNvSpPr>
          <p:nvPr>
            <p:ph type="subTitle" idx="1"/>
          </p:nvPr>
        </p:nvSpPr>
        <p:spPr/>
        <p:txBody>
          <a:bodyPr/>
          <a:lstStyle/>
          <a:p>
            <a:r>
              <a:rPr lang="en-US" smtClean="0"/>
              <a:t>Responses to questions </a:t>
            </a:r>
            <a:r>
              <a:rPr lang="en-US" dirty="0" smtClean="0"/>
              <a:t>from October 28, 2014</a:t>
            </a:r>
            <a:endParaRPr lang="en-US" dirty="0"/>
          </a:p>
        </p:txBody>
      </p:sp>
    </p:spTree>
    <p:extLst>
      <p:ext uri="{BB962C8B-B14F-4D97-AF65-F5344CB8AC3E}">
        <p14:creationId xmlns:p14="http://schemas.microsoft.com/office/powerpoint/2010/main" val="3658669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 Adler: online RTP</a:t>
            </a:r>
            <a:endParaRPr lang="en-US" dirty="0"/>
          </a:p>
        </p:txBody>
      </p:sp>
      <p:sp>
        <p:nvSpPr>
          <p:cNvPr id="3" name="Content Placeholder 2"/>
          <p:cNvSpPr>
            <a:spLocks noGrp="1"/>
          </p:cNvSpPr>
          <p:nvPr>
            <p:ph idx="1"/>
          </p:nvPr>
        </p:nvSpPr>
        <p:spPr/>
        <p:txBody>
          <a:bodyPr/>
          <a:lstStyle/>
          <a:p>
            <a:r>
              <a:rPr lang="en-US" dirty="0" smtClean="0"/>
              <a:t>What </a:t>
            </a:r>
            <a:r>
              <a:rPr lang="en-US" dirty="0"/>
              <a:t>the possibility is for the University to move to a secure, online format for RTP submission and </a:t>
            </a:r>
            <a:r>
              <a:rPr lang="en-US" dirty="0" smtClean="0"/>
              <a:t>review?</a:t>
            </a:r>
            <a:endParaRPr lang="en-US" dirty="0"/>
          </a:p>
        </p:txBody>
      </p:sp>
    </p:spTree>
    <p:extLst>
      <p:ext uri="{BB962C8B-B14F-4D97-AF65-F5344CB8AC3E}">
        <p14:creationId xmlns:p14="http://schemas.microsoft.com/office/powerpoint/2010/main" val="788080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a:t>
            </a:r>
            <a:r>
              <a:rPr lang="en-US" dirty="0" err="1" smtClean="0"/>
              <a:t>Hartung</a:t>
            </a:r>
            <a:r>
              <a:rPr lang="en-US" dirty="0" smtClean="0"/>
              <a:t>, </a:t>
            </a:r>
            <a:r>
              <a:rPr lang="en-US" dirty="0" err="1" smtClean="0"/>
              <a:t>Resposnse</a:t>
            </a:r>
            <a:endParaRPr lang="en-US" dirty="0"/>
          </a:p>
        </p:txBody>
      </p:sp>
      <p:sp>
        <p:nvSpPr>
          <p:cNvPr id="3" name="Content Placeholder 2"/>
          <p:cNvSpPr>
            <a:spLocks noGrp="1"/>
          </p:cNvSpPr>
          <p:nvPr>
            <p:ph idx="1"/>
          </p:nvPr>
        </p:nvSpPr>
        <p:spPr/>
        <p:txBody>
          <a:bodyPr>
            <a:normAutofit/>
          </a:bodyPr>
          <a:lstStyle/>
          <a:p>
            <a:r>
              <a:rPr lang="en-US" dirty="0"/>
              <a:t>The recently ratified CBA gives campuses the option to compile and review the contents of the Working Personnel Action File (WPAF) in an electronic format, pursuant to campus policy (Article 15.8). This frees the campus to pilot an electronic WPAF option in the RTP 2015-16 cycle. Faculty Affairs will be looking at different options already in use in the CSU system as well as the possibilities of using those learning management systems we already own</a:t>
            </a:r>
            <a:r>
              <a:rPr lang="en-US" dirty="0" smtClean="0"/>
              <a:t>.</a:t>
            </a:r>
            <a:r>
              <a:rPr lang="en-US" dirty="0"/>
              <a:t> </a:t>
            </a:r>
          </a:p>
          <a:p>
            <a:pPr marL="0" indent="0">
              <a:buNone/>
            </a:pPr>
            <a:r>
              <a:rPr lang="en-US" dirty="0" smtClean="0"/>
              <a:t>	Beth </a:t>
            </a:r>
            <a:r>
              <a:rPr lang="en-US" dirty="0" err="1" smtClean="0"/>
              <a:t>Hartung</a:t>
            </a:r>
            <a:r>
              <a:rPr lang="en-US" dirty="0" smtClean="0"/>
              <a:t>, Interim </a:t>
            </a:r>
            <a:r>
              <a:rPr lang="en-US" dirty="0"/>
              <a:t>Assistant Provost</a:t>
            </a:r>
          </a:p>
        </p:txBody>
      </p:sp>
    </p:spTree>
    <p:extLst>
      <p:ext uri="{BB962C8B-B14F-4D97-AF65-F5344CB8AC3E}">
        <p14:creationId xmlns:p14="http://schemas.microsoft.com/office/powerpoint/2010/main" val="1348783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 Meriwether: self-sustaining Institutes</a:t>
            </a:r>
            <a:endParaRPr lang="en-US" dirty="0"/>
          </a:p>
        </p:txBody>
      </p:sp>
      <p:sp>
        <p:nvSpPr>
          <p:cNvPr id="3" name="Content Placeholder 2"/>
          <p:cNvSpPr>
            <a:spLocks noGrp="1"/>
          </p:cNvSpPr>
          <p:nvPr>
            <p:ph idx="1"/>
          </p:nvPr>
        </p:nvSpPr>
        <p:spPr/>
        <p:txBody>
          <a:bodyPr/>
          <a:lstStyle/>
          <a:p>
            <a:r>
              <a:rPr lang="en-US" dirty="0"/>
              <a:t>1) are any State/General Funds being used to support these Institutes (salaries/benefits, operating expenses, </a:t>
            </a:r>
            <a:r>
              <a:rPr lang="en-US" dirty="0" err="1"/>
              <a:t>etc</a:t>
            </a:r>
            <a:r>
              <a:rPr lang="en-US" dirty="0"/>
              <a:t>), and if so what is the amount (in the current year and the cumulative total)? </a:t>
            </a:r>
            <a:endParaRPr lang="en-US" dirty="0" smtClean="0"/>
          </a:p>
          <a:p>
            <a:r>
              <a:rPr lang="en-US" dirty="0" smtClean="0"/>
              <a:t>2</a:t>
            </a:r>
            <a:r>
              <a:rPr lang="en-US" dirty="0"/>
              <a:t>) what is the amount in the CISB Endowment, and how much has been raised by IGER? </a:t>
            </a:r>
          </a:p>
        </p:txBody>
      </p:sp>
    </p:spTree>
    <p:extLst>
      <p:ext uri="{BB962C8B-B14F-4D97-AF65-F5344CB8AC3E}">
        <p14:creationId xmlns:p14="http://schemas.microsoft.com/office/powerpoint/2010/main" val="2081354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W. </a:t>
            </a:r>
            <a:r>
              <a:rPr lang="en-US" dirty="0" err="1" smtClean="0"/>
              <a:t>Cordiero</a:t>
            </a:r>
            <a:r>
              <a:rPr lang="en-US" dirty="0" smtClean="0"/>
              <a:t>, AVP</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34765670"/>
              </p:ext>
            </p:extLst>
          </p:nvPr>
        </p:nvGraphicFramePr>
        <p:xfrm>
          <a:off x="1114425" y="2094404"/>
          <a:ext cx="7610475" cy="2603598"/>
        </p:xfrm>
        <a:graphic>
          <a:graphicData uri="http://schemas.openxmlformats.org/drawingml/2006/table">
            <a:tbl>
              <a:tblPr firstRow="1" bandRow="1">
                <a:tableStyleId>{5C22544A-7EE6-4342-B048-85BDC9FD1C3A}</a:tableStyleId>
              </a:tblPr>
              <a:tblGrid>
                <a:gridCol w="2536825"/>
                <a:gridCol w="2536825"/>
                <a:gridCol w="2536825"/>
              </a:tblGrid>
              <a:tr h="696504">
                <a:tc>
                  <a:txBody>
                    <a:bodyPr/>
                    <a:lstStyle/>
                    <a:p>
                      <a:r>
                        <a:rPr lang="en-US" dirty="0" smtClean="0"/>
                        <a:t>From State/General Funds</a:t>
                      </a:r>
                      <a:endParaRPr lang="en-US" dirty="0"/>
                    </a:p>
                  </a:txBody>
                  <a:tcPr/>
                </a:tc>
                <a:tc>
                  <a:txBody>
                    <a:bodyPr/>
                    <a:lstStyle/>
                    <a:p>
                      <a:endParaRPr lang="en-US" dirty="0"/>
                    </a:p>
                  </a:txBody>
                  <a:tcPr/>
                </a:tc>
                <a:tc>
                  <a:txBody>
                    <a:bodyPr/>
                    <a:lstStyle/>
                    <a:p>
                      <a:endParaRPr lang="en-US"/>
                    </a:p>
                  </a:txBody>
                  <a:tcPr/>
                </a:tc>
              </a:tr>
              <a:tr h="403530">
                <a:tc>
                  <a:txBody>
                    <a:bodyPr/>
                    <a:lstStyle/>
                    <a:p>
                      <a:endParaRPr lang="en-US"/>
                    </a:p>
                  </a:txBody>
                  <a:tcPr/>
                </a:tc>
                <a:tc>
                  <a:txBody>
                    <a:bodyPr/>
                    <a:lstStyle/>
                    <a:p>
                      <a:r>
                        <a:rPr lang="en-US" dirty="0" smtClean="0"/>
                        <a:t>Annual</a:t>
                      </a:r>
                      <a:endParaRPr lang="en-US" dirty="0"/>
                    </a:p>
                  </a:txBody>
                  <a:tcPr/>
                </a:tc>
                <a:tc>
                  <a:txBody>
                    <a:bodyPr/>
                    <a:lstStyle/>
                    <a:p>
                      <a:r>
                        <a:rPr lang="en-US" dirty="0" smtClean="0"/>
                        <a:t>Cumulative to Date</a:t>
                      </a:r>
                      <a:endParaRPr lang="en-US" dirty="0"/>
                    </a:p>
                  </a:txBody>
                  <a:tcPr/>
                </a:tc>
              </a:tr>
              <a:tr h="403530">
                <a:tc>
                  <a:txBody>
                    <a:bodyPr/>
                    <a:lstStyle/>
                    <a:p>
                      <a:r>
                        <a:rPr lang="en-US" dirty="0" smtClean="0"/>
                        <a:t>IGER Salary/Benefits</a:t>
                      </a:r>
                      <a:endParaRPr lang="en-US" dirty="0"/>
                    </a:p>
                  </a:txBody>
                  <a:tcPr/>
                </a:tc>
                <a:tc>
                  <a:txBody>
                    <a:bodyPr/>
                    <a:lstStyle/>
                    <a:p>
                      <a:r>
                        <a:rPr lang="en-US" dirty="0" smtClean="0"/>
                        <a:t>$117,000 + benefits</a:t>
                      </a:r>
                      <a:endParaRPr lang="en-US" dirty="0"/>
                    </a:p>
                  </a:txBody>
                  <a:tcPr/>
                </a:tc>
                <a:tc>
                  <a:txBody>
                    <a:bodyPr/>
                    <a:lstStyle/>
                    <a:p>
                      <a:r>
                        <a:rPr lang="en-US" dirty="0" smtClean="0"/>
                        <a:t>$270,614 + benefits</a:t>
                      </a:r>
                      <a:endParaRPr lang="en-US" dirty="0"/>
                    </a:p>
                  </a:txBody>
                  <a:tcPr/>
                </a:tc>
              </a:tr>
              <a:tr h="696504">
                <a:tc>
                  <a:txBody>
                    <a:bodyPr/>
                    <a:lstStyle/>
                    <a:p>
                      <a:r>
                        <a:rPr lang="en-US" dirty="0" smtClean="0"/>
                        <a:t>IGER Operating Expenses</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403530">
                <a:tc>
                  <a:txBody>
                    <a:bodyPr/>
                    <a:lstStyle/>
                    <a:p>
                      <a:r>
                        <a:rPr lang="en-US" dirty="0" smtClean="0"/>
                        <a:t>CISB</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sp>
        <p:nvSpPr>
          <p:cNvPr id="5" name="TextBox 4"/>
          <p:cNvSpPr txBox="1"/>
          <p:nvPr/>
        </p:nvSpPr>
        <p:spPr>
          <a:xfrm>
            <a:off x="1114425" y="4782078"/>
            <a:ext cx="7610475" cy="1200329"/>
          </a:xfrm>
          <a:prstGeom prst="rect">
            <a:avLst/>
          </a:prstGeom>
          <a:noFill/>
        </p:spPr>
        <p:txBody>
          <a:bodyPr wrap="square" rtlCol="0">
            <a:spAutoFit/>
          </a:bodyPr>
          <a:lstStyle/>
          <a:p>
            <a:r>
              <a:rPr lang="en-US" dirty="0" smtClean="0"/>
              <a:t>CISB Endowment: $0</a:t>
            </a:r>
          </a:p>
          <a:p>
            <a:r>
              <a:rPr lang="en-US" dirty="0" smtClean="0"/>
              <a:t>CISB Grants Received: $600,000</a:t>
            </a:r>
          </a:p>
          <a:p>
            <a:r>
              <a:rPr lang="en-US" dirty="0" smtClean="0"/>
              <a:t>IGER Funds Raised: $250,000 from Smith Foundation</a:t>
            </a:r>
          </a:p>
          <a:p>
            <a:r>
              <a:rPr lang="en-US" dirty="0"/>
              <a:t>	</a:t>
            </a:r>
            <a:r>
              <a:rPr lang="en-US" smtClean="0"/>
              <a:t>	     $</a:t>
            </a:r>
            <a:r>
              <a:rPr lang="en-US" dirty="0" smtClean="0"/>
              <a:t>78,500 from outside sources (e.g. Wells Fargo)</a:t>
            </a:r>
            <a:endParaRPr lang="en-US" dirty="0"/>
          </a:p>
        </p:txBody>
      </p:sp>
    </p:spTree>
    <p:extLst>
      <p:ext uri="{BB962C8B-B14F-4D97-AF65-F5344CB8AC3E}">
        <p14:creationId xmlns:p14="http://schemas.microsoft.com/office/powerpoint/2010/main" val="1583699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AJ </a:t>
            </a:r>
            <a:r>
              <a:rPr lang="en-US" dirty="0" err="1" smtClean="0"/>
              <a:t>Bieszczad</a:t>
            </a:r>
            <a:r>
              <a:rPr lang="en-US" dirty="0" smtClean="0"/>
              <a:t>: Team Teaching</a:t>
            </a:r>
            <a:endParaRPr lang="en-US" dirty="0"/>
          </a:p>
        </p:txBody>
      </p:sp>
      <p:sp>
        <p:nvSpPr>
          <p:cNvPr id="3" name="Content Placeholder 2"/>
          <p:cNvSpPr>
            <a:spLocks noGrp="1"/>
          </p:cNvSpPr>
          <p:nvPr>
            <p:ph idx="1"/>
          </p:nvPr>
        </p:nvSpPr>
        <p:spPr/>
        <p:txBody>
          <a:bodyPr/>
          <a:lstStyle/>
          <a:p>
            <a:r>
              <a:rPr lang="en-US" dirty="0"/>
              <a:t>AJ asked if the process is open, if any faculty can apply from any program, what is the criteria</a:t>
            </a:r>
            <a:r>
              <a:rPr lang="en-US" dirty="0" smtClean="0"/>
              <a:t>?</a:t>
            </a:r>
          </a:p>
          <a:p>
            <a:r>
              <a:rPr lang="en-US" dirty="0"/>
              <a:t>The context for the question was the team teaching of courses that some faculty wanted to restore, and the Provost sounded like agreeing. That is about double counting WTUs; i.e., if there are two instructors, each of them gets 3 WTUs ( or whatever the WTU value the course have). I would like to know the </a:t>
            </a:r>
            <a:r>
              <a:rPr lang="en-US" dirty="0" smtClean="0"/>
              <a:t>rules.</a:t>
            </a:r>
            <a:endParaRPr lang="en-US" dirty="0"/>
          </a:p>
        </p:txBody>
      </p:sp>
    </p:spTree>
    <p:extLst>
      <p:ext uri="{BB962C8B-B14F-4D97-AF65-F5344CB8AC3E}">
        <p14:creationId xmlns:p14="http://schemas.microsoft.com/office/powerpoint/2010/main" val="56934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 Hutchinson, Response    1/3</a:t>
            </a:r>
            <a:endParaRPr lang="en-US" dirty="0"/>
          </a:p>
        </p:txBody>
      </p:sp>
      <p:sp>
        <p:nvSpPr>
          <p:cNvPr id="3" name="Content Placeholder 2"/>
          <p:cNvSpPr>
            <a:spLocks noGrp="1"/>
          </p:cNvSpPr>
          <p:nvPr>
            <p:ph idx="1"/>
          </p:nvPr>
        </p:nvSpPr>
        <p:spPr/>
        <p:txBody>
          <a:bodyPr/>
          <a:lstStyle/>
          <a:p>
            <a:r>
              <a:rPr lang="en-US" dirty="0"/>
              <a:t>Last spring, the Provost’s office committed funding for five sections of team-taught classes to be administered by the Center for Integrative Studies through the </a:t>
            </a:r>
            <a:r>
              <a:rPr lang="en-US" dirty="0" err="1"/>
              <a:t>SPIRaL</a:t>
            </a:r>
            <a:r>
              <a:rPr lang="en-US" dirty="0"/>
              <a:t> program ( </a:t>
            </a:r>
            <a:r>
              <a:rPr lang="en-US" dirty="0" err="1"/>
              <a:t>SPIRaL</a:t>
            </a:r>
            <a:r>
              <a:rPr lang="en-US" dirty="0"/>
              <a:t> has been funded in part by the W.M. Keck Foundation).  Unfortunately, the very late roll out of the AY 15 budget and some other unexpected budget challenges meant that the funding for courses in the current year was not available until too late in this fall to send out a call.</a:t>
            </a:r>
          </a:p>
        </p:txBody>
      </p:sp>
    </p:spTree>
    <p:extLst>
      <p:ext uri="{BB962C8B-B14F-4D97-AF65-F5344CB8AC3E}">
        <p14:creationId xmlns:p14="http://schemas.microsoft.com/office/powerpoint/2010/main" val="527050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2/3</a:t>
            </a:r>
            <a:endParaRPr lang="en-US" dirty="0"/>
          </a:p>
        </p:txBody>
      </p:sp>
      <p:sp>
        <p:nvSpPr>
          <p:cNvPr id="3" name="Content Placeholder 2"/>
          <p:cNvSpPr>
            <a:spLocks noGrp="1"/>
          </p:cNvSpPr>
          <p:nvPr>
            <p:ph idx="1"/>
          </p:nvPr>
        </p:nvSpPr>
        <p:spPr/>
        <p:txBody>
          <a:bodyPr/>
          <a:lstStyle/>
          <a:p>
            <a:r>
              <a:rPr lang="en-US" dirty="0"/>
              <a:t> Marie Francois, Interim Director of Undergraduate Studies will be sending a call for faculty to apply to develop a course following best practices in interdisciplinary teaching </a:t>
            </a:r>
            <a:r>
              <a:rPr lang="en-US" dirty="0" smtClean="0"/>
              <a:t>of undergraduate research early </a:t>
            </a:r>
            <a:r>
              <a:rPr lang="en-US" dirty="0"/>
              <a:t>in the spring semester. Those faculty selected to develop an interdisciplinary course during the spring semester will receive a stipend once their work is completed. Courses developed would then be in the queue teaching inAY15/16.</a:t>
            </a:r>
          </a:p>
          <a:p>
            <a:endParaRPr lang="en-US" dirty="0"/>
          </a:p>
        </p:txBody>
      </p:sp>
    </p:spTree>
    <p:extLst>
      <p:ext uri="{BB962C8B-B14F-4D97-AF65-F5344CB8AC3E}">
        <p14:creationId xmlns:p14="http://schemas.microsoft.com/office/powerpoint/2010/main" val="147360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3/3</a:t>
            </a:r>
            <a:endParaRPr lang="en-US" dirty="0"/>
          </a:p>
        </p:txBody>
      </p:sp>
      <p:sp>
        <p:nvSpPr>
          <p:cNvPr id="3" name="Content Placeholder 2"/>
          <p:cNvSpPr>
            <a:spLocks noGrp="1"/>
          </p:cNvSpPr>
          <p:nvPr>
            <p:ph idx="1"/>
          </p:nvPr>
        </p:nvSpPr>
        <p:spPr/>
        <p:txBody>
          <a:bodyPr>
            <a:normAutofit fontScale="85000" lnSpcReduction="10000"/>
          </a:bodyPr>
          <a:lstStyle/>
          <a:p>
            <a:r>
              <a:rPr lang="en-US" dirty="0"/>
              <a:t>Our history of team-taught courses, and support for both faculty to do so, has been fragmented. Sometimes the program has picked up the cost of the course (as well as the faculty member’s time); sometimes the Dean of the Faculty (prior to the reorganization to three schools) was able to use salary savings to fund competitive proposals for UNIV 498 courses. There is no consistent policy or practice currently in how team-teaching is assigned, who receives the funding (the program in which the ‘extra’ faculty member is housed; the School; the UNIV program); and which program will receive the FTES generated. What is consistent is that 6 WTUs for two faculty members is a resource commitment that should not be taken lightly, while recognizing that </a:t>
            </a:r>
            <a:r>
              <a:rPr lang="en-US" dirty="0" err="1"/>
              <a:t>interdisciplinarity</a:t>
            </a:r>
            <a:r>
              <a:rPr lang="en-US" dirty="0"/>
              <a:t> is an important part of who we are as a campus. As we engage in a strategic planning process for the Division of Academic Affairs in the spring semester, we will address this issue further.</a:t>
            </a:r>
          </a:p>
          <a:p>
            <a:endParaRPr lang="en-US" dirty="0"/>
          </a:p>
        </p:txBody>
      </p:sp>
    </p:spTree>
    <p:extLst>
      <p:ext uri="{BB962C8B-B14F-4D97-AF65-F5344CB8AC3E}">
        <p14:creationId xmlns:p14="http://schemas.microsoft.com/office/powerpoint/2010/main" val="630256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 Wood: Hiring across the University</a:t>
            </a:r>
            <a:endParaRPr lang="en-US" dirty="0"/>
          </a:p>
        </p:txBody>
      </p:sp>
      <p:sp>
        <p:nvSpPr>
          <p:cNvPr id="3" name="Content Placeholder 2"/>
          <p:cNvSpPr>
            <a:spLocks noGrp="1"/>
          </p:cNvSpPr>
          <p:nvPr>
            <p:ph idx="1"/>
          </p:nvPr>
        </p:nvSpPr>
        <p:spPr/>
        <p:txBody>
          <a:bodyPr/>
          <a:lstStyle/>
          <a:p>
            <a:r>
              <a:rPr lang="en-US" dirty="0"/>
              <a:t>G. Wood asked, in the context of 17 tenure track hires, how many people is the university hiring? And do these figures include replacements? Meaning: the 17 tenure track hires do not include replacements: if a tenure track leaves, we only grow by 16. </a:t>
            </a:r>
          </a:p>
        </p:txBody>
      </p:sp>
    </p:spTree>
    <p:extLst>
      <p:ext uri="{BB962C8B-B14F-4D97-AF65-F5344CB8AC3E}">
        <p14:creationId xmlns:p14="http://schemas.microsoft.com/office/powerpoint/2010/main" val="2238052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See IRQ Hiring document</a:t>
            </a:r>
            <a:endParaRPr lang="en-US" dirty="0"/>
          </a:p>
        </p:txBody>
      </p:sp>
    </p:spTree>
    <p:extLst>
      <p:ext uri="{BB962C8B-B14F-4D97-AF65-F5344CB8AC3E}">
        <p14:creationId xmlns:p14="http://schemas.microsoft.com/office/powerpoint/2010/main" val="107745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AJ </a:t>
            </a:r>
            <a:r>
              <a:rPr lang="en-US" dirty="0" err="1" smtClean="0"/>
              <a:t>Bieszczad</a:t>
            </a:r>
            <a:r>
              <a:rPr lang="en-US" dirty="0" smtClean="0"/>
              <a:t>: U Glen Taxes</a:t>
            </a:r>
            <a:endParaRPr lang="en-US" dirty="0"/>
          </a:p>
        </p:txBody>
      </p:sp>
      <p:sp>
        <p:nvSpPr>
          <p:cNvPr id="3" name="Content Placeholder 2"/>
          <p:cNvSpPr>
            <a:spLocks noGrp="1"/>
          </p:cNvSpPr>
          <p:nvPr>
            <p:ph idx="1"/>
          </p:nvPr>
        </p:nvSpPr>
        <p:spPr/>
        <p:txBody>
          <a:bodyPr/>
          <a:lstStyle/>
          <a:p>
            <a:r>
              <a:rPr lang="en-US" dirty="0"/>
              <a:t>Wouldn't it be possible to acknowledge the home owners, who collectively contributed hundreds of thousands of dollars to the university by including such a list on the University pages? Even PBS ends every list of donors with a phrase "...and the viewers like you."</a:t>
            </a:r>
          </a:p>
        </p:txBody>
      </p:sp>
    </p:spTree>
    <p:extLst>
      <p:ext uri="{BB962C8B-B14F-4D97-AF65-F5344CB8AC3E}">
        <p14:creationId xmlns:p14="http://schemas.microsoft.com/office/powerpoint/2010/main" val="307517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Y. Trinidad &amp; N. </a:t>
            </a:r>
            <a:r>
              <a:rPr lang="en-US" dirty="0" err="1" smtClean="0"/>
              <a:t>Ipach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 See Academic Senate Response to Special Tax (Trinidad, VP of Business &amp; Finance)</a:t>
            </a:r>
          </a:p>
          <a:p>
            <a:r>
              <a:rPr lang="en-US" dirty="0" smtClean="0"/>
              <a:t>From N. </a:t>
            </a:r>
            <a:r>
              <a:rPr lang="en-US" dirty="0" err="1" smtClean="0"/>
              <a:t>Ipach</a:t>
            </a:r>
            <a:r>
              <a:rPr lang="en-US" dirty="0" smtClean="0"/>
              <a:t>, VP of Advancement:</a:t>
            </a:r>
          </a:p>
          <a:p>
            <a:pPr lvl="1"/>
            <a:r>
              <a:rPr lang="en-US" dirty="0"/>
              <a:t>We recognize philanthropic gifts, grants, and corporate sponsorships made to the CSU Channel Islands Foundation according to the CASE reporting standards as well as the guidelines for the VSE (voluntary support of education) report. </a:t>
            </a:r>
            <a:r>
              <a:rPr lang="en-US" dirty="0" smtClean="0"/>
              <a:t>Unfortunately taxes, including the </a:t>
            </a:r>
            <a:r>
              <a:rPr lang="en-US" dirty="0" err="1" smtClean="0"/>
              <a:t>mello</a:t>
            </a:r>
            <a:r>
              <a:rPr lang="en-US" dirty="0" smtClean="0"/>
              <a:t> </a:t>
            </a:r>
            <a:r>
              <a:rPr lang="en-US" dirty="0" err="1" smtClean="0"/>
              <a:t>roos</a:t>
            </a:r>
            <a:r>
              <a:rPr lang="en-US" dirty="0" smtClean="0"/>
              <a:t> or any other type, do not qualify under CASE or VSE reporting.</a:t>
            </a:r>
          </a:p>
          <a:p>
            <a:pPr lvl="1"/>
            <a:r>
              <a:rPr lang="en-US" dirty="0" smtClean="0"/>
              <a:t>If it is a simple acknowledgement of these payments, I’m not sure Advancement is the right place for this to come from as we deal with donors and philanthropy, but I can look into it more as for U Glen housing might make sense.</a:t>
            </a:r>
            <a:endParaRPr lang="en-US" dirty="0"/>
          </a:p>
        </p:txBody>
      </p:sp>
    </p:spTree>
    <p:extLst>
      <p:ext uri="{BB962C8B-B14F-4D97-AF65-F5344CB8AC3E}">
        <p14:creationId xmlns:p14="http://schemas.microsoft.com/office/powerpoint/2010/main" val="888275122"/>
      </p:ext>
    </p:extLst>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103</TotalTime>
  <Words>979</Words>
  <Application>Microsoft Macintosh PowerPoint</Application>
  <PresentationFormat>On-screen Show (4:3)</PresentationFormat>
  <Paragraphs>46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Perception</vt:lpstr>
      <vt:lpstr>Intent to Raise Questions</vt:lpstr>
      <vt:lpstr>AJ Bieszczad: Team Teaching</vt:lpstr>
      <vt:lpstr>G. Hutchinson, Response    1/3</vt:lpstr>
      <vt:lpstr>2/3</vt:lpstr>
      <vt:lpstr>3/3</vt:lpstr>
      <vt:lpstr>G. Wood: Hiring across the University</vt:lpstr>
      <vt:lpstr>PowerPoint Presentation</vt:lpstr>
      <vt:lpstr>AJ Bieszczad: U Glen Taxes</vt:lpstr>
      <vt:lpstr>Response: Y. Trinidad &amp; N. Ipach</vt:lpstr>
      <vt:lpstr>M. Adler: online RTP</vt:lpstr>
      <vt:lpstr>B. Hartung, Resposnse</vt:lpstr>
      <vt:lpstr>J. Meriwether: self-sustaining Institutes</vt:lpstr>
      <vt:lpstr>Response: W. Cordiero, AVP</vt:lpstr>
    </vt:vector>
  </TitlesOfParts>
  <Company>CSU Channel Islands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Intent to Raise Questions</dc:title>
  <dc:creator>Jeanne Grier</dc:creator>
  <cp:lastModifiedBy>Jeanne Grier</cp:lastModifiedBy>
  <cp:revision>8</cp:revision>
  <dcterms:created xsi:type="dcterms:W3CDTF">2014-11-05T18:08:31Z</dcterms:created>
  <dcterms:modified xsi:type="dcterms:W3CDTF">2014-11-25T18:37:30Z</dcterms:modified>
</cp:coreProperties>
</file>