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80" r:id="rId3"/>
    <p:sldId id="265" r:id="rId4"/>
    <p:sldId id="266" r:id="rId5"/>
    <p:sldId id="261" r:id="rId6"/>
    <p:sldId id="262" r:id="rId7"/>
    <p:sldId id="264" r:id="rId8"/>
    <p:sldId id="263" r:id="rId9"/>
    <p:sldId id="281" r:id="rId10"/>
    <p:sldId id="257" r:id="rId11"/>
    <p:sldId id="258" r:id="rId12"/>
    <p:sldId id="259" r:id="rId13"/>
    <p:sldId id="260" r:id="rId14"/>
    <p:sldId id="269" r:id="rId15"/>
    <p:sldId id="271" r:id="rId16"/>
    <p:sldId id="270" r:id="rId17"/>
    <p:sldId id="276" r:id="rId18"/>
    <p:sldId id="277" r:id="rId19"/>
    <p:sldId id="272" r:id="rId20"/>
    <p:sldId id="273" r:id="rId21"/>
    <p:sldId id="274" r:id="rId22"/>
    <p:sldId id="275" r:id="rId23"/>
    <p:sldId id="278" r:id="rId24"/>
    <p:sldId id="279" r:id="rId25"/>
    <p:sldId id="267" r:id="rId26"/>
    <p:sldId id="268"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4E2EF6-B23B-EE42-BEC9-D16AF4C45AA6}" type="datetimeFigureOut">
              <a:rPr lang="en-US" smtClean="0"/>
              <a:t>2/26/2018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1950-CD04-1341-8169-0B7AEA70E654}" type="slidenum">
              <a:rPr lang="en-US" smtClean="0"/>
              <a:t>‹#›</a:t>
            </a:fld>
            <a:endParaRPr lang="en-US"/>
          </a:p>
        </p:txBody>
      </p:sp>
    </p:spTree>
    <p:extLst>
      <p:ext uri="{BB962C8B-B14F-4D97-AF65-F5344CB8AC3E}">
        <p14:creationId xmlns:p14="http://schemas.microsoft.com/office/powerpoint/2010/main" val="1032071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4E2EF6-B23B-EE42-BEC9-D16AF4C45AA6}" type="datetimeFigureOut">
              <a:rPr lang="en-US" smtClean="0"/>
              <a:t>2/26/2018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1950-CD04-1341-8169-0B7AEA70E654}" type="slidenum">
              <a:rPr lang="en-US" smtClean="0"/>
              <a:t>‹#›</a:t>
            </a:fld>
            <a:endParaRPr lang="en-US"/>
          </a:p>
        </p:txBody>
      </p:sp>
    </p:spTree>
    <p:extLst>
      <p:ext uri="{BB962C8B-B14F-4D97-AF65-F5344CB8AC3E}">
        <p14:creationId xmlns:p14="http://schemas.microsoft.com/office/powerpoint/2010/main" val="684915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4E2EF6-B23B-EE42-BEC9-D16AF4C45AA6}" type="datetimeFigureOut">
              <a:rPr lang="en-US" smtClean="0"/>
              <a:t>2/26/2018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1950-CD04-1341-8169-0B7AEA70E654}" type="slidenum">
              <a:rPr lang="en-US" smtClean="0"/>
              <a:t>‹#›</a:t>
            </a:fld>
            <a:endParaRPr lang="en-US"/>
          </a:p>
        </p:txBody>
      </p:sp>
    </p:spTree>
    <p:extLst>
      <p:ext uri="{BB962C8B-B14F-4D97-AF65-F5344CB8AC3E}">
        <p14:creationId xmlns:p14="http://schemas.microsoft.com/office/powerpoint/2010/main" val="1901230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4E2EF6-B23B-EE42-BEC9-D16AF4C45AA6}" type="datetimeFigureOut">
              <a:rPr lang="en-US" smtClean="0"/>
              <a:t>2/26/2018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1950-CD04-1341-8169-0B7AEA70E654}" type="slidenum">
              <a:rPr lang="en-US" smtClean="0"/>
              <a:t>‹#›</a:t>
            </a:fld>
            <a:endParaRPr lang="en-US"/>
          </a:p>
        </p:txBody>
      </p:sp>
    </p:spTree>
    <p:extLst>
      <p:ext uri="{BB962C8B-B14F-4D97-AF65-F5344CB8AC3E}">
        <p14:creationId xmlns:p14="http://schemas.microsoft.com/office/powerpoint/2010/main" val="549637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4E2EF6-B23B-EE42-BEC9-D16AF4C45AA6}" type="datetimeFigureOut">
              <a:rPr lang="en-US" smtClean="0"/>
              <a:t>2/26/2018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1950-CD04-1341-8169-0B7AEA70E654}" type="slidenum">
              <a:rPr lang="en-US" smtClean="0"/>
              <a:t>‹#›</a:t>
            </a:fld>
            <a:endParaRPr lang="en-US"/>
          </a:p>
        </p:txBody>
      </p:sp>
    </p:spTree>
    <p:extLst>
      <p:ext uri="{BB962C8B-B14F-4D97-AF65-F5344CB8AC3E}">
        <p14:creationId xmlns:p14="http://schemas.microsoft.com/office/powerpoint/2010/main" val="51067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4E2EF6-B23B-EE42-BEC9-D16AF4C45AA6}" type="datetimeFigureOut">
              <a:rPr lang="en-US" smtClean="0"/>
              <a:t>2/26/2018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931950-CD04-1341-8169-0B7AEA70E654}" type="slidenum">
              <a:rPr lang="en-US" smtClean="0"/>
              <a:t>‹#›</a:t>
            </a:fld>
            <a:endParaRPr lang="en-US"/>
          </a:p>
        </p:txBody>
      </p:sp>
    </p:spTree>
    <p:extLst>
      <p:ext uri="{BB962C8B-B14F-4D97-AF65-F5344CB8AC3E}">
        <p14:creationId xmlns:p14="http://schemas.microsoft.com/office/powerpoint/2010/main" val="2139485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4E2EF6-B23B-EE42-BEC9-D16AF4C45AA6}" type="datetimeFigureOut">
              <a:rPr lang="en-US" smtClean="0"/>
              <a:t>2/26/2018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931950-CD04-1341-8169-0B7AEA70E654}" type="slidenum">
              <a:rPr lang="en-US" smtClean="0"/>
              <a:t>‹#›</a:t>
            </a:fld>
            <a:endParaRPr lang="en-US"/>
          </a:p>
        </p:txBody>
      </p:sp>
    </p:spTree>
    <p:extLst>
      <p:ext uri="{BB962C8B-B14F-4D97-AF65-F5344CB8AC3E}">
        <p14:creationId xmlns:p14="http://schemas.microsoft.com/office/powerpoint/2010/main" val="2017436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4E2EF6-B23B-EE42-BEC9-D16AF4C45AA6}" type="datetimeFigureOut">
              <a:rPr lang="en-US" smtClean="0"/>
              <a:t>2/26/2018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931950-CD04-1341-8169-0B7AEA70E654}" type="slidenum">
              <a:rPr lang="en-US" smtClean="0"/>
              <a:t>‹#›</a:t>
            </a:fld>
            <a:endParaRPr lang="en-US"/>
          </a:p>
        </p:txBody>
      </p:sp>
    </p:spTree>
    <p:extLst>
      <p:ext uri="{BB962C8B-B14F-4D97-AF65-F5344CB8AC3E}">
        <p14:creationId xmlns:p14="http://schemas.microsoft.com/office/powerpoint/2010/main" val="292036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4E2EF6-B23B-EE42-BEC9-D16AF4C45AA6}" type="datetimeFigureOut">
              <a:rPr lang="en-US" smtClean="0"/>
              <a:t>2/26/2018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931950-CD04-1341-8169-0B7AEA70E654}" type="slidenum">
              <a:rPr lang="en-US" smtClean="0"/>
              <a:t>‹#›</a:t>
            </a:fld>
            <a:endParaRPr lang="en-US"/>
          </a:p>
        </p:txBody>
      </p:sp>
    </p:spTree>
    <p:extLst>
      <p:ext uri="{BB962C8B-B14F-4D97-AF65-F5344CB8AC3E}">
        <p14:creationId xmlns:p14="http://schemas.microsoft.com/office/powerpoint/2010/main" val="2029698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4E2EF6-B23B-EE42-BEC9-D16AF4C45AA6}" type="datetimeFigureOut">
              <a:rPr lang="en-US" smtClean="0"/>
              <a:t>2/26/2018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931950-CD04-1341-8169-0B7AEA70E654}" type="slidenum">
              <a:rPr lang="en-US" smtClean="0"/>
              <a:t>‹#›</a:t>
            </a:fld>
            <a:endParaRPr lang="en-US"/>
          </a:p>
        </p:txBody>
      </p:sp>
    </p:spTree>
    <p:extLst>
      <p:ext uri="{BB962C8B-B14F-4D97-AF65-F5344CB8AC3E}">
        <p14:creationId xmlns:p14="http://schemas.microsoft.com/office/powerpoint/2010/main" val="2375776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4E2EF6-B23B-EE42-BEC9-D16AF4C45AA6}" type="datetimeFigureOut">
              <a:rPr lang="en-US" smtClean="0"/>
              <a:t>2/26/2018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931950-CD04-1341-8169-0B7AEA70E654}" type="slidenum">
              <a:rPr lang="en-US" smtClean="0"/>
              <a:t>‹#›</a:t>
            </a:fld>
            <a:endParaRPr lang="en-US"/>
          </a:p>
        </p:txBody>
      </p:sp>
    </p:spTree>
    <p:extLst>
      <p:ext uri="{BB962C8B-B14F-4D97-AF65-F5344CB8AC3E}">
        <p14:creationId xmlns:p14="http://schemas.microsoft.com/office/powerpoint/2010/main" val="1212572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4E2EF6-B23B-EE42-BEC9-D16AF4C45AA6}" type="datetimeFigureOut">
              <a:rPr lang="en-US" smtClean="0"/>
              <a:t>2/26/2018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931950-CD04-1341-8169-0B7AEA70E654}" type="slidenum">
              <a:rPr lang="en-US" smtClean="0"/>
              <a:t>‹#›</a:t>
            </a:fld>
            <a:endParaRPr lang="en-US"/>
          </a:p>
        </p:txBody>
      </p:sp>
    </p:spTree>
    <p:extLst>
      <p:ext uri="{BB962C8B-B14F-4D97-AF65-F5344CB8AC3E}">
        <p14:creationId xmlns:p14="http://schemas.microsoft.com/office/powerpoint/2010/main" val="27830540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SP 15-15 / SP 17-xx</a:t>
            </a:r>
            <a:br>
              <a:rPr lang="en-US" dirty="0" smtClean="0"/>
            </a:br>
            <a:r>
              <a:rPr lang="en-US" dirty="0" smtClean="0"/>
              <a:t>UNIVERSITY RETENTION, TENURE, &amp; PROMOTION POLICY </a:t>
            </a:r>
            <a:br>
              <a:rPr lang="en-US" dirty="0" smtClean="0"/>
            </a:br>
            <a:endParaRPr lang="en-US" dirty="0"/>
          </a:p>
        </p:txBody>
      </p:sp>
      <p:sp>
        <p:nvSpPr>
          <p:cNvPr id="3" name="Subtitle 2"/>
          <p:cNvSpPr>
            <a:spLocks noGrp="1"/>
          </p:cNvSpPr>
          <p:nvPr>
            <p:ph type="subTitle" idx="1"/>
          </p:nvPr>
        </p:nvSpPr>
        <p:spPr/>
        <p:txBody>
          <a:bodyPr>
            <a:normAutofit/>
          </a:bodyPr>
          <a:lstStyle/>
          <a:p>
            <a:r>
              <a:rPr lang="en-US" dirty="0" smtClean="0">
                <a:solidFill>
                  <a:srgbClr val="FF0000"/>
                </a:solidFill>
              </a:rPr>
              <a:t>Highlights of Changes Proposed</a:t>
            </a:r>
            <a:br>
              <a:rPr lang="en-US" dirty="0" smtClean="0">
                <a:solidFill>
                  <a:srgbClr val="FF0000"/>
                </a:solidFill>
              </a:rPr>
            </a:br>
            <a:r>
              <a:rPr lang="en-US" dirty="0" smtClean="0">
                <a:solidFill>
                  <a:srgbClr val="FF0000"/>
                </a:solidFill>
              </a:rPr>
              <a:t>Faculty Affairs Committee</a:t>
            </a:r>
          </a:p>
          <a:p>
            <a:endParaRPr lang="en-US" dirty="0"/>
          </a:p>
        </p:txBody>
      </p:sp>
    </p:spTree>
    <p:extLst>
      <p:ext uri="{BB962C8B-B14F-4D97-AF65-F5344CB8AC3E}">
        <p14:creationId xmlns:p14="http://schemas.microsoft.com/office/powerpoint/2010/main" val="30447450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8-02-24 at 12.56.3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73953"/>
            <a:ext cx="9144000" cy="3793067"/>
          </a:xfrm>
          <a:prstGeom prst="rect">
            <a:avLst/>
          </a:prstGeom>
        </p:spPr>
      </p:pic>
      <p:sp>
        <p:nvSpPr>
          <p:cNvPr id="5" name="Title 4"/>
          <p:cNvSpPr>
            <a:spLocks noGrp="1"/>
          </p:cNvSpPr>
          <p:nvPr>
            <p:ph type="title"/>
          </p:nvPr>
        </p:nvSpPr>
        <p:spPr/>
        <p:txBody>
          <a:bodyPr/>
          <a:lstStyle/>
          <a:p>
            <a:r>
              <a:rPr lang="en-US" dirty="0" smtClean="0"/>
              <a:t>SP 15-15:</a:t>
            </a:r>
            <a:endParaRPr lang="en-US" dirty="0"/>
          </a:p>
        </p:txBody>
      </p:sp>
    </p:spTree>
    <p:extLst>
      <p:ext uri="{BB962C8B-B14F-4D97-AF65-F5344CB8AC3E}">
        <p14:creationId xmlns:p14="http://schemas.microsoft.com/office/powerpoint/2010/main" val="26103523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Proposal: Delete</a:t>
            </a:r>
            <a:endParaRPr lang="en-US" dirty="0"/>
          </a:p>
        </p:txBody>
      </p:sp>
      <p:sp>
        <p:nvSpPr>
          <p:cNvPr id="4" name="Content Placeholder 3"/>
          <p:cNvSpPr>
            <a:spLocks noGrp="1"/>
          </p:cNvSpPr>
          <p:nvPr>
            <p:ph idx="1"/>
          </p:nvPr>
        </p:nvSpPr>
        <p:spPr/>
        <p:txBody>
          <a:bodyPr>
            <a:normAutofit/>
          </a:bodyPr>
          <a:lstStyle/>
          <a:p>
            <a:pPr lvl="0"/>
            <a:r>
              <a:rPr lang="en-US" dirty="0" smtClean="0"/>
              <a:t>Nothing similar on </a:t>
            </a:r>
            <a:r>
              <a:rPr lang="en-US" dirty="0" smtClean="0">
                <a:solidFill>
                  <a:srgbClr val="FF0000"/>
                </a:solidFill>
              </a:rPr>
              <a:t>Teaching or Service</a:t>
            </a:r>
          </a:p>
          <a:p>
            <a:pPr lvl="0"/>
            <a:endParaRPr lang="en-US" dirty="0">
              <a:solidFill>
                <a:srgbClr val="FF0000"/>
              </a:solidFill>
            </a:endParaRPr>
          </a:p>
          <a:p>
            <a:pPr lvl="0"/>
            <a:r>
              <a:rPr lang="en-US" dirty="0" smtClean="0"/>
              <a:t>Such statements </a:t>
            </a:r>
            <a:r>
              <a:rPr lang="en-US" dirty="0"/>
              <a:t>belong in </a:t>
            </a:r>
            <a:r>
              <a:rPr lang="en-US" dirty="0" smtClean="0">
                <a:solidFill>
                  <a:srgbClr val="FF0000"/>
                </a:solidFill>
              </a:rPr>
              <a:t>PPS </a:t>
            </a:r>
            <a:r>
              <a:rPr lang="en-US" dirty="0" smtClean="0"/>
              <a:t>(see General </a:t>
            </a:r>
            <a:r>
              <a:rPr lang="en-US" dirty="0"/>
              <a:t>Personnel </a:t>
            </a:r>
            <a:r>
              <a:rPr lang="en-US" dirty="0" smtClean="0"/>
              <a:t>Standards).</a:t>
            </a:r>
          </a:p>
          <a:p>
            <a:pPr lvl="0"/>
            <a:endParaRPr lang="en-US" dirty="0"/>
          </a:p>
          <a:p>
            <a:pPr lvl="0"/>
            <a:r>
              <a:rPr lang="en-US" dirty="0">
                <a:solidFill>
                  <a:srgbClr val="FF0000"/>
                </a:solidFill>
              </a:rPr>
              <a:t>V</a:t>
            </a:r>
            <a:r>
              <a:rPr lang="en-US" dirty="0" smtClean="0">
                <a:solidFill>
                  <a:srgbClr val="FF0000"/>
                </a:solidFill>
              </a:rPr>
              <a:t>agueness </a:t>
            </a:r>
            <a:r>
              <a:rPr lang="en-US" dirty="0">
                <a:solidFill>
                  <a:srgbClr val="FF0000"/>
                </a:solidFill>
              </a:rPr>
              <a:t>and caveats </a:t>
            </a:r>
            <a:r>
              <a:rPr lang="en-US" dirty="0"/>
              <a:t>(e.g., “a range of…”, “including…”, etc.)</a:t>
            </a:r>
          </a:p>
          <a:p>
            <a:endParaRPr lang="en-US" dirty="0"/>
          </a:p>
        </p:txBody>
      </p:sp>
    </p:spTree>
    <p:extLst>
      <p:ext uri="{BB962C8B-B14F-4D97-AF65-F5344CB8AC3E}">
        <p14:creationId xmlns:p14="http://schemas.microsoft.com/office/powerpoint/2010/main" val="35391654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SP 15-15 (F)</a:t>
            </a:r>
            <a:endParaRPr lang="en-US" dirty="0"/>
          </a:p>
        </p:txBody>
      </p:sp>
      <p:sp>
        <p:nvSpPr>
          <p:cNvPr id="3" name="Content Placeholder 2"/>
          <p:cNvSpPr>
            <a:spLocks noGrp="1"/>
          </p:cNvSpPr>
          <p:nvPr>
            <p:ph idx="1"/>
          </p:nvPr>
        </p:nvSpPr>
        <p:spPr/>
        <p:txBody>
          <a:bodyPr/>
          <a:lstStyle/>
          <a:p>
            <a:r>
              <a:rPr lang="en-US" dirty="0"/>
              <a:t>The </a:t>
            </a:r>
            <a:r>
              <a:rPr lang="en-US" b="1" dirty="0"/>
              <a:t>Program Personnel Committee </a:t>
            </a:r>
            <a:r>
              <a:rPr lang="en-US" dirty="0"/>
              <a:t>(PPC) shall be constituted as follows, in compliance with Article 15 of the CBA: </a:t>
            </a:r>
          </a:p>
          <a:p>
            <a:r>
              <a:rPr lang="en-US" dirty="0"/>
              <a:t>Every Program Personnel Standards document shall specify whether the PPC will be formed for the program </a:t>
            </a:r>
            <a:r>
              <a:rPr lang="en-US" dirty="0">
                <a:solidFill>
                  <a:srgbClr val="FF0000"/>
                </a:solidFill>
              </a:rPr>
              <a:t>as a whole or for individual faculty members under review</a:t>
            </a:r>
            <a:r>
              <a:rPr lang="en-US" dirty="0"/>
              <a:t>. </a:t>
            </a:r>
          </a:p>
          <a:p>
            <a:endParaRPr lang="en-US" dirty="0"/>
          </a:p>
        </p:txBody>
      </p:sp>
    </p:spTree>
    <p:extLst>
      <p:ext uri="{BB962C8B-B14F-4D97-AF65-F5344CB8AC3E}">
        <p14:creationId xmlns:p14="http://schemas.microsoft.com/office/powerpoint/2010/main" val="19831192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17-xx Proposal (E):</a:t>
            </a:r>
            <a:endParaRPr lang="en-US" dirty="0"/>
          </a:p>
        </p:txBody>
      </p:sp>
      <p:sp>
        <p:nvSpPr>
          <p:cNvPr id="4" name="Content Placeholder 3"/>
          <p:cNvSpPr>
            <a:spLocks noGrp="1"/>
          </p:cNvSpPr>
          <p:nvPr>
            <p:ph idx="1"/>
          </p:nvPr>
        </p:nvSpPr>
        <p:spPr/>
        <p:txBody>
          <a:bodyPr/>
          <a:lstStyle/>
          <a:p>
            <a:r>
              <a:rPr lang="en-US" dirty="0" smtClean="0"/>
              <a:t>“Each </a:t>
            </a:r>
            <a:r>
              <a:rPr lang="en-US" dirty="0"/>
              <a:t>academic year, the probationary and tenured faculty of each program or equivalent unit shall elect</a:t>
            </a:r>
            <a:r>
              <a:rPr lang="en-US" dirty="0">
                <a:solidFill>
                  <a:srgbClr val="FF0000"/>
                </a:solidFill>
              </a:rPr>
              <a:t> </a:t>
            </a:r>
            <a:r>
              <a:rPr lang="en-US" b="1" u="sng" dirty="0">
                <a:solidFill>
                  <a:srgbClr val="FF0000"/>
                </a:solidFill>
              </a:rPr>
              <a:t>a three- or five-member </a:t>
            </a:r>
            <a:r>
              <a:rPr lang="en-US" dirty="0"/>
              <a:t>Program Personnel Committee (PPC) of tenured faculty for the purpose of reviewing and recommending faculty who are being considered for retention, tenure, and promotion</a:t>
            </a:r>
            <a:r>
              <a:rPr lang="en-US" dirty="0" smtClean="0"/>
              <a:t>.”</a:t>
            </a:r>
            <a:endParaRPr lang="en-US" dirty="0"/>
          </a:p>
        </p:txBody>
      </p:sp>
    </p:spTree>
    <p:extLst>
      <p:ext uri="{BB962C8B-B14F-4D97-AF65-F5344CB8AC3E}">
        <p14:creationId xmlns:p14="http://schemas.microsoft.com/office/powerpoint/2010/main" val="22154542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15-15:</a:t>
            </a:r>
            <a:endParaRPr lang="en-US" dirty="0"/>
          </a:p>
        </p:txBody>
      </p:sp>
      <p:pic>
        <p:nvPicPr>
          <p:cNvPr id="5" name="Picture 4" descr="Screen Shot 2018-02-24 at 1.27.11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208" y="1765017"/>
            <a:ext cx="9320424" cy="2806983"/>
          </a:xfrm>
          <a:prstGeom prst="rect">
            <a:avLst/>
          </a:prstGeom>
        </p:spPr>
      </p:pic>
    </p:spTree>
    <p:extLst>
      <p:ext uri="{BB962C8B-B14F-4D97-AF65-F5344CB8AC3E}">
        <p14:creationId xmlns:p14="http://schemas.microsoft.com/office/powerpoint/2010/main" val="29183990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15-15:</a:t>
            </a:r>
            <a:endParaRPr lang="en-US" dirty="0"/>
          </a:p>
        </p:txBody>
      </p:sp>
      <p:sp>
        <p:nvSpPr>
          <p:cNvPr id="3" name="Content Placeholder 2"/>
          <p:cNvSpPr>
            <a:spLocks noGrp="1"/>
          </p:cNvSpPr>
          <p:nvPr>
            <p:ph idx="1"/>
          </p:nvPr>
        </p:nvSpPr>
        <p:spPr/>
        <p:txBody>
          <a:bodyPr>
            <a:normAutofit fontScale="85000" lnSpcReduction="10000"/>
          </a:bodyPr>
          <a:lstStyle/>
          <a:p>
            <a:pPr marL="514350" indent="-514350">
              <a:buFont typeface="+mj-lt"/>
              <a:buAutoNum type="arabicPeriod" startAt="6"/>
            </a:pPr>
            <a:r>
              <a:rPr lang="en-US" dirty="0"/>
              <a:t>for tenure or promotion decisions—the Provost/ Vice President for Academic Affairs (VPAA) [Vice President for Student Affairs (VPSA) for counselor faculty]; </a:t>
            </a:r>
            <a:endParaRPr lang="en-US" dirty="0" smtClean="0"/>
          </a:p>
          <a:p>
            <a:pPr marL="514350" indent="-514350">
              <a:buFont typeface="+mj-lt"/>
              <a:buAutoNum type="arabicPeriod" startAt="6"/>
            </a:pPr>
            <a:r>
              <a:rPr lang="en-US" dirty="0"/>
              <a:t>The </a:t>
            </a:r>
            <a:r>
              <a:rPr lang="en-US" dirty="0">
                <a:solidFill>
                  <a:srgbClr val="FF0000"/>
                </a:solidFill>
              </a:rPr>
              <a:t>Provost</a:t>
            </a:r>
            <a:r>
              <a:rPr lang="en-US" dirty="0"/>
              <a:t>/ Vice President for Academic Affairs (VPAA) [Vice President for Student Affairs (VPSA) for counselor faculty], shall </a:t>
            </a:r>
            <a:r>
              <a:rPr lang="en-US" dirty="0">
                <a:solidFill>
                  <a:srgbClr val="FF0000"/>
                </a:solidFill>
              </a:rPr>
              <a:t>review retention files only if </a:t>
            </a:r>
            <a:r>
              <a:rPr lang="en-US" dirty="0"/>
              <a:t>one or more of the following conditions apply: </a:t>
            </a:r>
            <a:endParaRPr lang="en-US" dirty="0" smtClean="0"/>
          </a:p>
          <a:p>
            <a:pPr marL="400050" lvl="1" indent="0">
              <a:buNone/>
            </a:pPr>
            <a:r>
              <a:rPr lang="en-US" dirty="0" smtClean="0"/>
              <a:t>a. requested </a:t>
            </a:r>
            <a:r>
              <a:rPr lang="en-US" dirty="0"/>
              <a:t>by the President; </a:t>
            </a:r>
          </a:p>
          <a:p>
            <a:pPr marL="400050" lvl="1" indent="0">
              <a:buNone/>
            </a:pPr>
            <a:r>
              <a:rPr lang="en-US" dirty="0" smtClean="0"/>
              <a:t>b. requested </a:t>
            </a:r>
            <a:r>
              <a:rPr lang="en-US" dirty="0"/>
              <a:t>by faculty member under review; </a:t>
            </a:r>
          </a:p>
          <a:p>
            <a:pPr marL="400050" lvl="1" indent="0">
              <a:buNone/>
            </a:pPr>
            <a:r>
              <a:rPr lang="en-US" dirty="0" smtClean="0"/>
              <a:t>c. requested </a:t>
            </a:r>
            <a:r>
              <a:rPr lang="en-US" dirty="0"/>
              <a:t>by URTPC. </a:t>
            </a:r>
          </a:p>
          <a:p>
            <a:pPr marL="514350" indent="-514350">
              <a:buFont typeface="+mj-lt"/>
              <a:buAutoNum type="arabicPeriod" startAt="6"/>
            </a:pPr>
            <a:r>
              <a:rPr lang="en-US" dirty="0"/>
              <a:t>The President. </a:t>
            </a:r>
            <a:endParaRPr lang="en-US" dirty="0" smtClean="0"/>
          </a:p>
          <a:p>
            <a:endParaRPr lang="en-US" dirty="0"/>
          </a:p>
        </p:txBody>
      </p:sp>
    </p:spTree>
    <p:extLst>
      <p:ext uri="{BB962C8B-B14F-4D97-AF65-F5344CB8AC3E}">
        <p14:creationId xmlns:p14="http://schemas.microsoft.com/office/powerpoint/2010/main" val="3629136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17-xx Proposal (L):</a:t>
            </a:r>
            <a:endParaRPr lang="en-US" dirty="0"/>
          </a:p>
        </p:txBody>
      </p:sp>
      <p:sp>
        <p:nvSpPr>
          <p:cNvPr id="3" name="Content Placeholder 2"/>
          <p:cNvSpPr>
            <a:spLocks noGrp="1"/>
          </p:cNvSpPr>
          <p:nvPr>
            <p:ph idx="1"/>
          </p:nvPr>
        </p:nvSpPr>
        <p:spPr/>
        <p:txBody>
          <a:bodyPr/>
          <a:lstStyle/>
          <a:p>
            <a:pPr marL="514350" indent="-514350" fontAlgn="base">
              <a:buFont typeface="+mj-lt"/>
              <a:buAutoNum type="arabicPeriod" startAt="7"/>
            </a:pPr>
            <a:r>
              <a:rPr lang="en-US" dirty="0"/>
              <a:t>The </a:t>
            </a:r>
            <a:r>
              <a:rPr lang="en-US" dirty="0">
                <a:solidFill>
                  <a:srgbClr val="FF0000"/>
                </a:solidFill>
              </a:rPr>
              <a:t>Provost</a:t>
            </a:r>
            <a:r>
              <a:rPr lang="en-US" dirty="0"/>
              <a:t>/Vice President for Academic Affairs (VPAA) (Vice President for Student Affairs [VPSA] for counselor faculty) </a:t>
            </a:r>
            <a:r>
              <a:rPr lang="en-US" dirty="0">
                <a:solidFill>
                  <a:srgbClr val="FF0000"/>
                </a:solidFill>
              </a:rPr>
              <a:t>shall review all tenure and promotion files</a:t>
            </a:r>
            <a:r>
              <a:rPr lang="en-US" dirty="0"/>
              <a:t>.</a:t>
            </a:r>
          </a:p>
          <a:p>
            <a:pPr marL="514350" lvl="0" indent="-514350" fontAlgn="base">
              <a:buFont typeface="+mj-lt"/>
              <a:buAutoNum type="arabicPeriod" startAt="7"/>
            </a:pPr>
            <a:r>
              <a:rPr lang="en-US" dirty="0" smtClean="0"/>
              <a:t>The </a:t>
            </a:r>
            <a:r>
              <a:rPr lang="en-US" dirty="0">
                <a:solidFill>
                  <a:srgbClr val="FF0000"/>
                </a:solidFill>
              </a:rPr>
              <a:t>Provost shall review all retention files </a:t>
            </a:r>
            <a:r>
              <a:rPr lang="en-US" dirty="0"/>
              <a:t>as the President’s designee. </a:t>
            </a:r>
          </a:p>
          <a:p>
            <a:pPr marL="514350" lvl="0" indent="-514350" fontAlgn="base">
              <a:buFont typeface="+mj-lt"/>
              <a:buAutoNum type="arabicPeriod" startAt="7"/>
            </a:pPr>
            <a:r>
              <a:rPr lang="en-US" dirty="0"/>
              <a:t>The President shall review all tenure and promotion files. </a:t>
            </a:r>
          </a:p>
          <a:p>
            <a:endParaRPr lang="en-US" dirty="0"/>
          </a:p>
        </p:txBody>
      </p:sp>
    </p:spTree>
    <p:extLst>
      <p:ext uri="{BB962C8B-B14F-4D97-AF65-F5344CB8AC3E}">
        <p14:creationId xmlns:p14="http://schemas.microsoft.com/office/powerpoint/2010/main" val="12616829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15-15 (X):</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Responsibilities of Provost</a:t>
            </a:r>
          </a:p>
          <a:p>
            <a:pPr marL="514350" indent="-514350">
              <a:buFont typeface="+mj-lt"/>
              <a:buAutoNum type="arabicPeriod"/>
            </a:pPr>
            <a:r>
              <a:rPr lang="en-US" dirty="0" smtClean="0"/>
              <a:t>To </a:t>
            </a:r>
            <a:r>
              <a:rPr lang="en-US" dirty="0"/>
              <a:t>review each tenure or promotion WPAF and recommend action to the President. </a:t>
            </a:r>
          </a:p>
          <a:p>
            <a:pPr marL="514350" indent="-514350">
              <a:buFont typeface="+mj-lt"/>
              <a:buAutoNum type="arabicPeriod"/>
            </a:pPr>
            <a:r>
              <a:rPr lang="en-US" dirty="0"/>
              <a:t>To provide copies of his/her recommendation and the basis for it to the faculty member. </a:t>
            </a:r>
          </a:p>
          <a:p>
            <a:pPr marL="514350" indent="-514350">
              <a:buFont typeface="+mj-lt"/>
              <a:buAutoNum type="arabicPeriod"/>
            </a:pPr>
            <a:r>
              <a:rPr lang="en-US" dirty="0"/>
              <a:t>To inform the faculty member of his or her right to response or rebuttal within ten (10) days. </a:t>
            </a:r>
          </a:p>
          <a:p>
            <a:pPr marL="514350" indent="-514350">
              <a:buFont typeface="+mj-lt"/>
              <a:buAutoNum type="arabicPeriod"/>
            </a:pPr>
            <a:r>
              <a:rPr lang="en-US" dirty="0"/>
              <a:t>To forward the WPAF to the President. </a:t>
            </a:r>
          </a:p>
          <a:p>
            <a:pPr marL="514350" indent="-514350">
              <a:buFont typeface="+mj-lt"/>
              <a:buAutoNum type="arabicPeriod"/>
            </a:pPr>
            <a:endParaRPr lang="en-US" dirty="0"/>
          </a:p>
        </p:txBody>
      </p:sp>
    </p:spTree>
    <p:extLst>
      <p:ext uri="{BB962C8B-B14F-4D97-AF65-F5344CB8AC3E}">
        <p14:creationId xmlns:p14="http://schemas.microsoft.com/office/powerpoint/2010/main" val="28072850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17-xx Proposal (W):</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Responsibilities of Provost</a:t>
            </a:r>
          </a:p>
          <a:p>
            <a:pPr marL="514350" lvl="0" indent="-514350" fontAlgn="base">
              <a:buFont typeface="+mj-lt"/>
              <a:buAutoNum type="arabicPeriod"/>
            </a:pPr>
            <a:r>
              <a:rPr lang="en-US" dirty="0"/>
              <a:t>To review </a:t>
            </a:r>
            <a:r>
              <a:rPr lang="en-US" dirty="0">
                <a:solidFill>
                  <a:srgbClr val="FF0000"/>
                </a:solidFill>
              </a:rPr>
              <a:t>each WPAF file for retention</a:t>
            </a:r>
            <a:r>
              <a:rPr lang="en-US" dirty="0"/>
              <a:t>. </a:t>
            </a:r>
          </a:p>
          <a:p>
            <a:pPr marL="514350" lvl="0" indent="-514350" fontAlgn="base">
              <a:buFont typeface="+mj-lt"/>
              <a:buAutoNum type="arabicPeriod"/>
            </a:pPr>
            <a:r>
              <a:rPr lang="en-US" dirty="0"/>
              <a:t>To review </a:t>
            </a:r>
            <a:r>
              <a:rPr lang="en-US" dirty="0">
                <a:solidFill>
                  <a:srgbClr val="FF0000"/>
                </a:solidFill>
              </a:rPr>
              <a:t>each tenure or promotion WPAF </a:t>
            </a:r>
            <a:r>
              <a:rPr lang="en-US" dirty="0"/>
              <a:t>and recommend action to the President.</a:t>
            </a:r>
          </a:p>
          <a:p>
            <a:pPr marL="514350" lvl="0" indent="-514350" fontAlgn="base">
              <a:buFont typeface="+mj-lt"/>
              <a:buAutoNum type="arabicPeriod"/>
            </a:pPr>
            <a:r>
              <a:rPr lang="en-US" dirty="0"/>
              <a:t>To provide copies of his/her recommendation and the basis for it to the faculty member.</a:t>
            </a:r>
          </a:p>
          <a:p>
            <a:pPr marL="514350" lvl="0" indent="-514350" fontAlgn="base">
              <a:buFont typeface="+mj-lt"/>
              <a:buAutoNum type="arabicPeriod"/>
            </a:pPr>
            <a:r>
              <a:rPr lang="en-US" dirty="0"/>
              <a:t>To inform the faculty member of his or her right to response or rebuttal within ten (10) days.</a:t>
            </a:r>
          </a:p>
          <a:p>
            <a:pPr marL="514350" indent="-514350">
              <a:buFont typeface="+mj-lt"/>
              <a:buAutoNum type="arabicPeriod"/>
            </a:pPr>
            <a:endParaRPr lang="en-US" dirty="0"/>
          </a:p>
        </p:txBody>
      </p:sp>
    </p:spTree>
    <p:extLst>
      <p:ext uri="{BB962C8B-B14F-4D97-AF65-F5344CB8AC3E}">
        <p14:creationId xmlns:p14="http://schemas.microsoft.com/office/powerpoint/2010/main" val="28386237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15-15 (P):</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Requirements for Tenure</a:t>
            </a:r>
          </a:p>
          <a:p>
            <a:r>
              <a:rPr lang="en-US" dirty="0" smtClean="0"/>
              <a:t>“</a:t>
            </a:r>
            <a:r>
              <a:rPr lang="en-US" dirty="0" smtClean="0">
                <a:solidFill>
                  <a:srgbClr val="FF0000"/>
                </a:solidFill>
              </a:rPr>
              <a:t>Early </a:t>
            </a:r>
            <a:r>
              <a:rPr lang="en-US" dirty="0">
                <a:solidFill>
                  <a:srgbClr val="FF0000"/>
                </a:solidFill>
              </a:rPr>
              <a:t>tenure requires that all expectations </a:t>
            </a:r>
            <a:r>
              <a:rPr lang="en-US" dirty="0"/>
              <a:t>for the entire probationary period have been met and that performance in two areas be rated at “4— Exceeds Standards of Achievement”—for teaching faculty, one of these must be in the category of Teaching (professional activities for librarians and counselors)—and one category at least “3—Meets Standards of Achievement” as stated in this document and Program Personnel Standards</a:t>
            </a:r>
            <a:r>
              <a:rPr lang="en-US" dirty="0" smtClean="0"/>
              <a:t>.”</a:t>
            </a:r>
          </a:p>
          <a:p>
            <a:endParaRPr lang="en-US" dirty="0"/>
          </a:p>
        </p:txBody>
      </p:sp>
    </p:spTree>
    <p:extLst>
      <p:ext uri="{BB962C8B-B14F-4D97-AF65-F5344CB8AC3E}">
        <p14:creationId xmlns:p14="http://schemas.microsoft.com/office/powerpoint/2010/main" val="6071922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Worked on During 2016-17</a:t>
            </a:r>
            <a:endParaRPr lang="en-US" dirty="0"/>
          </a:p>
        </p:txBody>
      </p:sp>
      <p:sp>
        <p:nvSpPr>
          <p:cNvPr id="3" name="Content Placeholder 2"/>
          <p:cNvSpPr>
            <a:spLocks noGrp="1"/>
          </p:cNvSpPr>
          <p:nvPr>
            <p:ph idx="1"/>
          </p:nvPr>
        </p:nvSpPr>
        <p:spPr/>
        <p:txBody>
          <a:bodyPr/>
          <a:lstStyle/>
          <a:p>
            <a:r>
              <a:rPr lang="en-US" dirty="0" smtClean="0"/>
              <a:t>WPAF</a:t>
            </a:r>
          </a:p>
          <a:p>
            <a:r>
              <a:rPr lang="en-US" dirty="0" smtClean="0"/>
              <a:t>Appointment</a:t>
            </a:r>
          </a:p>
          <a:p>
            <a:r>
              <a:rPr lang="en-US" dirty="0" smtClean="0"/>
              <a:t>Period of Review</a:t>
            </a:r>
          </a:p>
          <a:p>
            <a:endParaRPr lang="en-US" dirty="0"/>
          </a:p>
        </p:txBody>
      </p:sp>
    </p:spTree>
    <p:extLst>
      <p:ext uri="{BB962C8B-B14F-4D97-AF65-F5344CB8AC3E}">
        <p14:creationId xmlns:p14="http://schemas.microsoft.com/office/powerpoint/2010/main" val="33473759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17-xx Proposal (O):</a:t>
            </a:r>
            <a:endParaRPr lang="en-US" dirty="0"/>
          </a:p>
        </p:txBody>
      </p:sp>
      <p:sp>
        <p:nvSpPr>
          <p:cNvPr id="3" name="Content Placeholder 2"/>
          <p:cNvSpPr>
            <a:spLocks noGrp="1"/>
          </p:cNvSpPr>
          <p:nvPr>
            <p:ph idx="1"/>
          </p:nvPr>
        </p:nvSpPr>
        <p:spPr/>
        <p:txBody>
          <a:bodyPr>
            <a:normAutofit/>
          </a:bodyPr>
          <a:lstStyle/>
          <a:p>
            <a:pPr lvl="0"/>
            <a:r>
              <a:rPr lang="en-US" dirty="0" smtClean="0"/>
              <a:t>“The </a:t>
            </a:r>
            <a:r>
              <a:rPr lang="en-US" dirty="0"/>
              <a:t>granting of early tenure (for applications made before the times specified in the CBA) is </a:t>
            </a:r>
            <a:r>
              <a:rPr lang="en-US" dirty="0">
                <a:solidFill>
                  <a:srgbClr val="FF0000"/>
                </a:solidFill>
              </a:rPr>
              <a:t>rare</a:t>
            </a:r>
            <a:r>
              <a:rPr lang="en-US" dirty="0"/>
              <a:t>, but may be considered under </a:t>
            </a:r>
            <a:r>
              <a:rPr lang="en-US" dirty="0">
                <a:solidFill>
                  <a:srgbClr val="FF0000"/>
                </a:solidFill>
              </a:rPr>
              <a:t>exceptional circumstances</a:t>
            </a:r>
            <a:r>
              <a:rPr lang="en-US" dirty="0"/>
              <a:t>. Early tenure is reserved for those whose accomplishments have brought </a:t>
            </a:r>
            <a:r>
              <a:rPr lang="en-US" dirty="0">
                <a:solidFill>
                  <a:srgbClr val="FF0000"/>
                </a:solidFill>
              </a:rPr>
              <a:t>widespread recognition </a:t>
            </a:r>
            <a:r>
              <a:rPr lang="en-US" dirty="0"/>
              <a:t>to the individual and the University from the academic community and/or the general public</a:t>
            </a:r>
            <a:r>
              <a:rPr lang="en-US" dirty="0" smtClean="0"/>
              <a:t>.”</a:t>
            </a:r>
            <a:endParaRPr lang="en-US" dirty="0"/>
          </a:p>
        </p:txBody>
      </p:sp>
    </p:spTree>
    <p:extLst>
      <p:ext uri="{BB962C8B-B14F-4D97-AF65-F5344CB8AC3E}">
        <p14:creationId xmlns:p14="http://schemas.microsoft.com/office/powerpoint/2010/main" val="29987668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17-xx Proposal:</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The granting of early tenure requires that performance in </a:t>
            </a:r>
            <a:r>
              <a:rPr lang="en-US" dirty="0" smtClean="0">
                <a:solidFill>
                  <a:srgbClr val="FF0000"/>
                </a:solidFill>
              </a:rPr>
              <a:t>two areas be rated “5—</a:t>
            </a:r>
            <a:r>
              <a:rPr lang="en-US" dirty="0" smtClean="0"/>
              <a:t>Significantly Exceeds Standards of Achievement”)— one of which shall be in the category of Teaching (Professional Activities for librarians and counselors)—and </a:t>
            </a:r>
            <a:r>
              <a:rPr lang="en-US" dirty="0" smtClean="0">
                <a:solidFill>
                  <a:srgbClr val="FF0000"/>
                </a:solidFill>
              </a:rPr>
              <a:t>that one category be rated at least “4</a:t>
            </a:r>
            <a:r>
              <a:rPr lang="en-US" dirty="0" smtClean="0"/>
              <a:t>—Exceeds Standards of Achievement” as stated in this document and the Program Personnel Standards. </a:t>
            </a:r>
            <a:endParaRPr lang="en-US" dirty="0"/>
          </a:p>
        </p:txBody>
      </p:sp>
    </p:spTree>
    <p:extLst>
      <p:ext uri="{BB962C8B-B14F-4D97-AF65-F5344CB8AC3E}">
        <p14:creationId xmlns:p14="http://schemas.microsoft.com/office/powerpoint/2010/main" val="26341904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17-xx Proposal:</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In addition, the granting of early tenure requires that all expectations for the entire probationary period, as stated in the Program Personnel Standards, and confirmed by the PPC and the URTPC, have been met. The </a:t>
            </a:r>
            <a:r>
              <a:rPr lang="en-US" dirty="0" smtClean="0">
                <a:solidFill>
                  <a:srgbClr val="FF0000"/>
                </a:solidFill>
              </a:rPr>
              <a:t>length and breadth </a:t>
            </a:r>
            <a:r>
              <a:rPr lang="en-US" dirty="0" smtClean="0"/>
              <a:t>of the faculty member’s record prior to applying for early tenure shall be sufficient to provide a high expectation that the prior patterns of achievement and contribution will continue upon granting of early tenure.</a:t>
            </a:r>
            <a:endParaRPr lang="en-US" dirty="0"/>
          </a:p>
        </p:txBody>
      </p:sp>
    </p:spTree>
    <p:extLst>
      <p:ext uri="{BB962C8B-B14F-4D97-AF65-F5344CB8AC3E}">
        <p14:creationId xmlns:p14="http://schemas.microsoft.com/office/powerpoint/2010/main" val="30479415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 B SP 15-15:</a:t>
            </a:r>
            <a:endParaRPr lang="en-US" dirty="0"/>
          </a:p>
        </p:txBody>
      </p:sp>
      <p:sp>
        <p:nvSpPr>
          <p:cNvPr id="3" name="Content Placeholder 2"/>
          <p:cNvSpPr>
            <a:spLocks noGrp="1"/>
          </p:cNvSpPr>
          <p:nvPr>
            <p:ph idx="1"/>
          </p:nvPr>
        </p:nvSpPr>
        <p:spPr/>
        <p:txBody>
          <a:bodyPr/>
          <a:lstStyle/>
          <a:p>
            <a:pPr marL="514350" indent="-514350">
              <a:buFont typeface="+mj-lt"/>
              <a:buAutoNum type="alphaUcPeriod"/>
            </a:pPr>
            <a:r>
              <a:rPr lang="en-US" dirty="0" smtClean="0"/>
              <a:t>“Programs </a:t>
            </a:r>
            <a:r>
              <a:rPr lang="en-US" dirty="0"/>
              <a:t>developing Personnel Standards shall make their PPS documents reflect the changing nature of CI, </a:t>
            </a:r>
            <a:r>
              <a:rPr lang="en-US" dirty="0">
                <a:solidFill>
                  <a:srgbClr val="FF0000"/>
                </a:solidFill>
              </a:rPr>
              <a:t>a start-up university</a:t>
            </a:r>
            <a:r>
              <a:rPr lang="en-US" dirty="0" smtClean="0"/>
              <a:t>.” </a:t>
            </a:r>
          </a:p>
          <a:p>
            <a:endParaRPr lang="en-US" dirty="0"/>
          </a:p>
        </p:txBody>
      </p:sp>
    </p:spTree>
    <p:extLst>
      <p:ext uri="{BB962C8B-B14F-4D97-AF65-F5344CB8AC3E}">
        <p14:creationId xmlns:p14="http://schemas.microsoft.com/office/powerpoint/2010/main" val="33450169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17-xx Proposal:</a:t>
            </a:r>
            <a:endParaRPr lang="en-US" dirty="0"/>
          </a:p>
        </p:txBody>
      </p:sp>
      <p:sp>
        <p:nvSpPr>
          <p:cNvPr id="3" name="Content Placeholder 2"/>
          <p:cNvSpPr>
            <a:spLocks noGrp="1"/>
          </p:cNvSpPr>
          <p:nvPr>
            <p:ph idx="1"/>
          </p:nvPr>
        </p:nvSpPr>
        <p:spPr/>
        <p:txBody>
          <a:bodyPr/>
          <a:lstStyle/>
          <a:p>
            <a:pPr marL="514350" indent="-514350">
              <a:buFont typeface="+mj-lt"/>
              <a:buAutoNum type="alphaUcPeriod"/>
            </a:pPr>
            <a:r>
              <a:rPr lang="en-US" dirty="0" smtClean="0"/>
              <a:t>“Programs </a:t>
            </a:r>
            <a:r>
              <a:rPr lang="en-US" dirty="0"/>
              <a:t>developing Personnel Standards shall make their PPS documents </a:t>
            </a:r>
            <a:r>
              <a:rPr lang="en-US" dirty="0">
                <a:solidFill>
                  <a:srgbClr val="FF0000"/>
                </a:solidFill>
              </a:rPr>
              <a:t>consistent with the Mission of CSU Channel Islands</a:t>
            </a:r>
            <a:r>
              <a:rPr lang="en-US" dirty="0" smtClean="0"/>
              <a:t>.”</a:t>
            </a:r>
            <a:endParaRPr lang="en-US" dirty="0"/>
          </a:p>
          <a:p>
            <a:endParaRPr lang="en-US" dirty="0"/>
          </a:p>
        </p:txBody>
      </p:sp>
    </p:spTree>
    <p:extLst>
      <p:ext uri="{BB962C8B-B14F-4D97-AF65-F5344CB8AC3E}">
        <p14:creationId xmlns:p14="http://schemas.microsoft.com/office/powerpoint/2010/main" val="7423699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15-15 (L):</a:t>
            </a:r>
            <a:endParaRPr lang="en-US" dirty="0"/>
          </a:p>
        </p:txBody>
      </p:sp>
      <p:sp>
        <p:nvSpPr>
          <p:cNvPr id="3" name="Content Placeholder 2"/>
          <p:cNvSpPr>
            <a:spLocks noGrp="1"/>
          </p:cNvSpPr>
          <p:nvPr>
            <p:ph idx="1"/>
          </p:nvPr>
        </p:nvSpPr>
        <p:spPr/>
        <p:txBody>
          <a:bodyPr/>
          <a:lstStyle/>
          <a:p>
            <a:r>
              <a:rPr lang="en-US" dirty="0" smtClean="0"/>
              <a:t>Current wording: </a:t>
            </a:r>
          </a:p>
          <a:p>
            <a:r>
              <a:rPr lang="en-US" dirty="0" smtClean="0"/>
              <a:t>“accomplishments </a:t>
            </a:r>
            <a:r>
              <a:rPr lang="en-US" dirty="0" smtClean="0">
                <a:solidFill>
                  <a:srgbClr val="FF0000"/>
                </a:solidFill>
              </a:rPr>
              <a:t>in the areas of performance in </a:t>
            </a:r>
            <a:r>
              <a:rPr lang="en-US" dirty="0" smtClean="0"/>
              <a:t>teaching”</a:t>
            </a:r>
          </a:p>
        </p:txBody>
      </p:sp>
    </p:spTree>
    <p:extLst>
      <p:ext uri="{BB962C8B-B14F-4D97-AF65-F5344CB8AC3E}">
        <p14:creationId xmlns:p14="http://schemas.microsoft.com/office/powerpoint/2010/main" val="12314242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17-xx Proposal</a:t>
            </a:r>
            <a:endParaRPr lang="en-US" dirty="0"/>
          </a:p>
        </p:txBody>
      </p:sp>
      <p:sp>
        <p:nvSpPr>
          <p:cNvPr id="3" name="Content Placeholder 2"/>
          <p:cNvSpPr>
            <a:spLocks noGrp="1"/>
          </p:cNvSpPr>
          <p:nvPr>
            <p:ph idx="1"/>
          </p:nvPr>
        </p:nvSpPr>
        <p:spPr/>
        <p:txBody>
          <a:bodyPr/>
          <a:lstStyle/>
          <a:p>
            <a:pPr lvl="0"/>
            <a:r>
              <a:rPr lang="en-US" dirty="0" smtClean="0"/>
              <a:t>“accomplishments </a:t>
            </a:r>
            <a:r>
              <a:rPr lang="en-US" dirty="0"/>
              <a:t>in </a:t>
            </a:r>
            <a:r>
              <a:rPr lang="en-US" dirty="0" smtClean="0"/>
              <a:t>Teaching”</a:t>
            </a:r>
            <a:endParaRPr lang="en-US" dirty="0"/>
          </a:p>
        </p:txBody>
      </p:sp>
    </p:spTree>
    <p:extLst>
      <p:ext uri="{BB962C8B-B14F-4D97-AF65-F5344CB8AC3E}">
        <p14:creationId xmlns:p14="http://schemas.microsoft.com/office/powerpoint/2010/main" val="41932425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15-15 (L):</a:t>
            </a:r>
            <a:endParaRPr lang="en-US" dirty="0"/>
          </a:p>
        </p:txBody>
      </p:sp>
      <p:sp>
        <p:nvSpPr>
          <p:cNvPr id="3" name="Content Placeholder 2"/>
          <p:cNvSpPr>
            <a:spLocks noGrp="1"/>
          </p:cNvSpPr>
          <p:nvPr>
            <p:ph idx="1"/>
          </p:nvPr>
        </p:nvSpPr>
        <p:spPr/>
        <p:txBody>
          <a:bodyPr/>
          <a:lstStyle/>
          <a:p>
            <a:pPr marL="0" indent="0">
              <a:buNone/>
            </a:pPr>
            <a:r>
              <a:rPr lang="en-US" dirty="0" smtClean="0"/>
              <a:t>Working Personnel Action File</a:t>
            </a:r>
            <a:endParaRPr lang="en-US" dirty="0"/>
          </a:p>
        </p:txBody>
      </p:sp>
      <p:pic>
        <p:nvPicPr>
          <p:cNvPr id="4" name="Picture 3" descr="Screen Shot 2018-02-24 at 1.21.44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3131" y="2193901"/>
            <a:ext cx="6284431" cy="4280858"/>
          </a:xfrm>
          <a:prstGeom prst="rect">
            <a:avLst/>
          </a:prstGeom>
        </p:spPr>
      </p:pic>
    </p:spTree>
    <p:extLst>
      <p:ext uri="{BB962C8B-B14F-4D97-AF65-F5344CB8AC3E}">
        <p14:creationId xmlns:p14="http://schemas.microsoft.com/office/powerpoint/2010/main" val="12833483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17-xx Proposal (K):</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a:t>
            </a:r>
            <a:r>
              <a:rPr lang="en-US" dirty="0"/>
              <a:t>Working Personnel Action File (WPAF), also known as the </a:t>
            </a:r>
            <a:r>
              <a:rPr lang="en-US" dirty="0" smtClean="0"/>
              <a:t>portfolio…</a:t>
            </a:r>
            <a:r>
              <a:rPr lang="en-US" dirty="0" smtClean="0">
                <a:solidFill>
                  <a:srgbClr val="FF0000"/>
                </a:solidFill>
              </a:rPr>
              <a:t>. </a:t>
            </a:r>
            <a:r>
              <a:rPr lang="en-US" dirty="0">
                <a:solidFill>
                  <a:srgbClr val="FF0000"/>
                </a:solidFill>
              </a:rPr>
              <a:t>Starting in academic year 2018-19, probationary faculty receiving a first performance review shall prepare an </a:t>
            </a:r>
            <a:r>
              <a:rPr lang="en-US" dirty="0"/>
              <a:t>electronic WPAF for submission using the product selected </a:t>
            </a:r>
            <a:r>
              <a:rPr lang="en-US" dirty="0">
                <a:solidFill>
                  <a:srgbClr val="FF0000"/>
                </a:solidFill>
              </a:rPr>
              <a:t>by the campus. Other probationary faculty hired before academic year 2018-19 are strongly encouraged to use the electronic format for retention, tenure and promotion, but are not required to do so. Once moving to an electronic format, faculty may not return to paper submission in subsequent years.  All faculty shall use electronic formats for WPAF materials by the </a:t>
            </a:r>
            <a:r>
              <a:rPr lang="en-US" dirty="0">
                <a:solidFill>
                  <a:srgbClr val="000000"/>
                </a:solidFill>
              </a:rPr>
              <a:t>2023-24 academic </a:t>
            </a:r>
            <a:r>
              <a:rPr lang="en-US" dirty="0">
                <a:solidFill>
                  <a:srgbClr val="FF0000"/>
                </a:solidFill>
              </a:rPr>
              <a:t>year</a:t>
            </a:r>
            <a:r>
              <a:rPr lang="en-US" dirty="0"/>
              <a:t>. It is </a:t>
            </a:r>
            <a:r>
              <a:rPr lang="en-US" dirty="0" smtClean="0"/>
              <a:t>the…”</a:t>
            </a:r>
            <a:endParaRPr lang="en-US" dirty="0"/>
          </a:p>
        </p:txBody>
      </p:sp>
    </p:spTree>
    <p:extLst>
      <p:ext uri="{BB962C8B-B14F-4D97-AF65-F5344CB8AC3E}">
        <p14:creationId xmlns:p14="http://schemas.microsoft.com/office/powerpoint/2010/main" val="22187888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15-15: Appointment (G)</a:t>
            </a:r>
            <a:endParaRPr lang="en-US" dirty="0"/>
          </a:p>
        </p:txBody>
      </p:sp>
      <p:sp>
        <p:nvSpPr>
          <p:cNvPr id="3" name="Content Placeholder 2"/>
          <p:cNvSpPr>
            <a:spLocks noGrp="1"/>
          </p:cNvSpPr>
          <p:nvPr>
            <p:ph idx="1"/>
          </p:nvPr>
        </p:nvSpPr>
        <p:spPr>
          <a:xfrm>
            <a:off x="457200" y="1385765"/>
            <a:ext cx="8229600" cy="4525963"/>
          </a:xfrm>
        </p:spPr>
        <p:txBody>
          <a:bodyPr>
            <a:noAutofit/>
          </a:bodyPr>
          <a:lstStyle/>
          <a:p>
            <a:pPr marL="514350" indent="-514350">
              <a:buFont typeface="+mj-lt"/>
              <a:buAutoNum type="arabicPeriod"/>
            </a:pPr>
            <a:r>
              <a:rPr lang="en-US" sz="2400" dirty="0"/>
              <a:t>Normally, a probationary (tenure track) faculty member is given a two- year initial appointment. </a:t>
            </a:r>
            <a:endParaRPr lang="en-US" sz="2400" dirty="0" smtClean="0"/>
          </a:p>
          <a:p>
            <a:pPr marL="514350" indent="-514350">
              <a:buFont typeface="+mj-lt"/>
              <a:buAutoNum type="arabicPeriod"/>
            </a:pPr>
            <a:r>
              <a:rPr lang="en-US" sz="2400" dirty="0">
                <a:solidFill>
                  <a:srgbClr val="FF0000"/>
                </a:solidFill>
              </a:rPr>
              <a:t>All probationary faculty must be reviewed each year until tenured. </a:t>
            </a:r>
            <a:endParaRPr lang="en-US" sz="2400" dirty="0" smtClean="0">
              <a:solidFill>
                <a:srgbClr val="FF0000"/>
              </a:solidFill>
            </a:endParaRPr>
          </a:p>
          <a:p>
            <a:pPr marL="514350" indent="-514350">
              <a:buFont typeface="+mj-lt"/>
              <a:buAutoNum type="arabicPeriod"/>
            </a:pPr>
            <a:r>
              <a:rPr lang="en-US" sz="2400" dirty="0"/>
              <a:t>A review for reappointment, tenure, and/or promotion is a performance review. Any other review is a periodic review. </a:t>
            </a:r>
            <a:endParaRPr lang="en-US" sz="2400" dirty="0" smtClean="0"/>
          </a:p>
          <a:p>
            <a:pPr marL="514350" indent="-514350">
              <a:buFont typeface="+mj-lt"/>
              <a:buAutoNum type="arabicPeriod"/>
            </a:pPr>
            <a:r>
              <a:rPr lang="en-US" sz="2400" dirty="0"/>
              <a:t>Probationary faculty with two year initial appointment shall have </a:t>
            </a:r>
            <a:r>
              <a:rPr lang="en-US" sz="2400" b="1" dirty="0">
                <a:solidFill>
                  <a:srgbClr val="FF0000"/>
                </a:solidFill>
              </a:rPr>
              <a:t>a periodic review in their first year of probation </a:t>
            </a:r>
            <a:r>
              <a:rPr lang="en-US" sz="2400" dirty="0"/>
              <a:t>(or second or third year of probation if it is the first year of service at CI) and </a:t>
            </a:r>
            <a:r>
              <a:rPr lang="en-US" sz="2400" b="1" dirty="0">
                <a:solidFill>
                  <a:srgbClr val="FF0000"/>
                </a:solidFill>
              </a:rPr>
              <a:t>performance reviews before they are re-appointed to second, third, fourth, fifth, and sixth probationary </a:t>
            </a:r>
            <a:r>
              <a:rPr lang="en-US" sz="2400" dirty="0"/>
              <a:t>years or are granted tenure. A performance review is also required for promotion. </a:t>
            </a:r>
            <a:endParaRPr lang="en-US" sz="2400" dirty="0" smtClean="0"/>
          </a:p>
          <a:p>
            <a:pPr marL="514350" indent="-514350">
              <a:buFont typeface="+mj-lt"/>
              <a:buAutoNum type="arabicPeriod"/>
            </a:pPr>
            <a:endParaRPr lang="en-US" sz="2400" dirty="0"/>
          </a:p>
        </p:txBody>
      </p:sp>
    </p:spTree>
    <p:extLst>
      <p:ext uri="{BB962C8B-B14F-4D97-AF65-F5344CB8AC3E}">
        <p14:creationId xmlns:p14="http://schemas.microsoft.com/office/powerpoint/2010/main" val="6143219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17-xx Proposal (F):</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en-US" dirty="0"/>
              <a:t>Normally, a probationary (tenure-track) faculty member is given a two-year initial appointment.</a:t>
            </a:r>
          </a:p>
          <a:p>
            <a:pPr marL="514350" indent="-514350">
              <a:buFont typeface="+mj-lt"/>
              <a:buAutoNum type="arabicPeriod"/>
            </a:pPr>
            <a:r>
              <a:rPr lang="en-US" dirty="0"/>
              <a:t>All probationary faculty must be reviewed </a:t>
            </a:r>
            <a:r>
              <a:rPr lang="en-US" b="1" dirty="0">
                <a:solidFill>
                  <a:srgbClr val="FF0000"/>
                </a:solidFill>
              </a:rPr>
              <a:t>after the first year of service until tenured</a:t>
            </a:r>
            <a:r>
              <a:rPr lang="en-US" b="1" dirty="0"/>
              <a:t>.</a:t>
            </a:r>
          </a:p>
          <a:p>
            <a:pPr marL="514350" indent="-514350">
              <a:buFont typeface="+mj-lt"/>
              <a:buAutoNum type="arabicPeriod"/>
            </a:pPr>
            <a:r>
              <a:rPr lang="en-US" dirty="0"/>
              <a:t>A review for reappointment, tenure, and/or promotion is a performance review. Any other review is a periodic review.</a:t>
            </a:r>
          </a:p>
          <a:p>
            <a:pPr marL="514350" indent="-514350">
              <a:buFont typeface="+mj-lt"/>
              <a:buAutoNum type="arabicPeriod"/>
            </a:pPr>
            <a:r>
              <a:rPr lang="en-US" dirty="0"/>
              <a:t>Probationary faculty with a two-year initial appointment </a:t>
            </a:r>
            <a:r>
              <a:rPr lang="en-US" b="1" dirty="0">
                <a:solidFill>
                  <a:srgbClr val="FF0000"/>
                </a:solidFill>
              </a:rPr>
              <a:t>shall undergo performance reviews before they are reappointed to third, fourth, fifth, and sixth probationary years, or are granted tenure</a:t>
            </a:r>
            <a:r>
              <a:rPr lang="en-US" b="1" dirty="0"/>
              <a:t>. </a:t>
            </a:r>
            <a:r>
              <a:rPr lang="en-US" dirty="0"/>
              <a:t>A performance review is also required for promotion. </a:t>
            </a:r>
          </a:p>
          <a:p>
            <a:pPr marL="514350" indent="-514350">
              <a:buFont typeface="+mj-lt"/>
              <a:buAutoNum type="arabicPeriod"/>
            </a:pPr>
            <a:endParaRPr lang="en-US" dirty="0"/>
          </a:p>
        </p:txBody>
      </p:sp>
    </p:spTree>
    <p:extLst>
      <p:ext uri="{BB962C8B-B14F-4D97-AF65-F5344CB8AC3E}">
        <p14:creationId xmlns:p14="http://schemas.microsoft.com/office/powerpoint/2010/main" val="16377535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15-15: Period of Review (K)</a:t>
            </a:r>
            <a:endParaRPr lang="en-US" dirty="0"/>
          </a:p>
        </p:txBody>
      </p:sp>
      <p:sp>
        <p:nvSpPr>
          <p:cNvPr id="3" name="Content Placeholder 2"/>
          <p:cNvSpPr>
            <a:spLocks noGrp="1"/>
          </p:cNvSpPr>
          <p:nvPr>
            <p:ph idx="1"/>
          </p:nvPr>
        </p:nvSpPr>
        <p:spPr/>
        <p:txBody>
          <a:bodyPr>
            <a:noAutofit/>
          </a:bodyPr>
          <a:lstStyle/>
          <a:p>
            <a:pPr marL="514350" indent="-514350">
              <a:buFont typeface="+mj-lt"/>
              <a:buAutoNum type="arabicPeriod"/>
            </a:pPr>
            <a:r>
              <a:rPr lang="en-US" sz="2200" dirty="0"/>
              <a:t>For reappointment, the period of review is the period since the last submission of the WPAF for reappointment. </a:t>
            </a:r>
          </a:p>
          <a:p>
            <a:pPr marL="514350" indent="-514350">
              <a:buFont typeface="+mj-lt"/>
              <a:buAutoNum type="arabicPeriod"/>
            </a:pPr>
            <a:r>
              <a:rPr lang="en-US" sz="2200" dirty="0"/>
              <a:t>For reappointment in the 3rd probationary year (or 4th for faculty hired with one or two years of prior service credit), the period of review is the entire probationary period, including years for which service credit is granted. </a:t>
            </a:r>
          </a:p>
          <a:p>
            <a:pPr marL="514350" indent="-514350">
              <a:buFont typeface="+mj-lt"/>
              <a:buAutoNum type="arabicPeriod"/>
            </a:pPr>
            <a:r>
              <a:rPr lang="en-US" sz="2200" dirty="0"/>
              <a:t>For tenure, the period of review is the entire probationary period, including years for which service credit is granted. For example, if a probationary faculty member received one year of service credit at the time of hire, they would begin at CI in their second probationary year. </a:t>
            </a:r>
          </a:p>
          <a:p>
            <a:pPr marL="514350" indent="-514350">
              <a:buFont typeface="+mj-lt"/>
              <a:buAutoNum type="arabicPeriod"/>
            </a:pPr>
            <a:r>
              <a:rPr lang="en-US" sz="2200" dirty="0"/>
              <a:t>For promotion, the period of review is the time spent in rank, including accomplishments during time spent at that rank at other four-year or graduate-degree granting institutions. For promotion of tenured faculty, the period of review is the time since tenure was granted. </a:t>
            </a:r>
          </a:p>
        </p:txBody>
      </p:sp>
    </p:spTree>
    <p:extLst>
      <p:ext uri="{BB962C8B-B14F-4D97-AF65-F5344CB8AC3E}">
        <p14:creationId xmlns:p14="http://schemas.microsoft.com/office/powerpoint/2010/main" val="3594743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17-xx Proposal (J):</a:t>
            </a:r>
            <a:endParaRPr lang="en-US" dirty="0"/>
          </a:p>
        </p:txBody>
      </p:sp>
      <p:sp>
        <p:nvSpPr>
          <p:cNvPr id="3" name="Content Placeholder 2"/>
          <p:cNvSpPr>
            <a:spLocks noGrp="1"/>
          </p:cNvSpPr>
          <p:nvPr>
            <p:ph idx="1"/>
          </p:nvPr>
        </p:nvSpPr>
        <p:spPr/>
        <p:txBody>
          <a:bodyPr>
            <a:noAutofit/>
          </a:bodyPr>
          <a:lstStyle/>
          <a:p>
            <a:pPr marL="457200" lvl="0" indent="-457200" fontAlgn="base">
              <a:buFont typeface="+mj-lt"/>
              <a:buAutoNum type="arabicPeriod"/>
            </a:pPr>
            <a:r>
              <a:rPr lang="en-US" sz="2000" dirty="0"/>
              <a:t>For reappointment, the period of review is the period since the last submission of the WPAF for reappointment.</a:t>
            </a:r>
          </a:p>
          <a:p>
            <a:pPr marL="457200" lvl="0" indent="-457200" fontAlgn="base">
              <a:buFont typeface="+mj-lt"/>
              <a:buAutoNum type="arabicPeriod"/>
            </a:pPr>
            <a:r>
              <a:rPr lang="en-US" sz="2000" dirty="0">
                <a:solidFill>
                  <a:srgbClr val="FF0000"/>
                </a:solidFill>
              </a:rPr>
              <a:t>During the first probationary year, faculty shall submit a PDP (see Section H) as well as at least one peer teaching observation (see Section K) in their </a:t>
            </a:r>
            <a:r>
              <a:rPr lang="en-US" sz="2000" b="1" u="sng" dirty="0">
                <a:solidFill>
                  <a:srgbClr val="FF0000"/>
                </a:solidFill>
              </a:rPr>
              <a:t>second semester</a:t>
            </a:r>
            <a:r>
              <a:rPr lang="en-US" sz="2000" dirty="0">
                <a:solidFill>
                  <a:srgbClr val="FF0000"/>
                </a:solidFill>
              </a:rPr>
              <a:t>. </a:t>
            </a:r>
          </a:p>
          <a:p>
            <a:pPr marL="457200" lvl="0" indent="-457200" fontAlgn="base">
              <a:buFont typeface="+mj-lt"/>
              <a:buAutoNum type="arabicPeriod"/>
            </a:pPr>
            <a:r>
              <a:rPr lang="en-US" sz="2000" dirty="0"/>
              <a:t>For reappointment in the 3</a:t>
            </a:r>
            <a:r>
              <a:rPr lang="en-US" sz="2000" baseline="30000" dirty="0"/>
              <a:t>rd</a:t>
            </a:r>
            <a:r>
              <a:rPr lang="en-US" sz="2000" dirty="0"/>
              <a:t> probationary year (or 4</a:t>
            </a:r>
            <a:r>
              <a:rPr lang="en-US" sz="2000" baseline="30000" dirty="0"/>
              <a:t>th</a:t>
            </a:r>
            <a:r>
              <a:rPr lang="en-US" sz="2000" dirty="0"/>
              <a:t> year for faculty hired with one or two years of prior service credit), the period of review is the entire probationary period, including years for which service credit is granted.</a:t>
            </a:r>
          </a:p>
          <a:p>
            <a:pPr marL="457200" lvl="0" indent="-457200" fontAlgn="base">
              <a:buFont typeface="+mj-lt"/>
              <a:buAutoNum type="arabicPeriod"/>
            </a:pPr>
            <a:r>
              <a:rPr lang="en-US" sz="2000" dirty="0"/>
              <a:t>For tenure, the period of review is the entire probationary period, including years for which service credit is granted. For example, if a probationary faculty member received one year of service credit at the time of hire, they would begin at CSU Channel Islands in their second probationary year.  </a:t>
            </a:r>
          </a:p>
          <a:p>
            <a:pPr marL="457200" lvl="0" indent="-457200" fontAlgn="base">
              <a:buFont typeface="+mj-lt"/>
              <a:buAutoNum type="arabicPeriod"/>
            </a:pPr>
            <a:r>
              <a:rPr lang="en-US" sz="2000" dirty="0"/>
              <a:t>For promotion, the period of review is the time spent in rank, including accomplishments during time spent at that rank at other four-year or graduate-degree granting institutions. For promotion of tenured faculty, the period of review is the time since tenure was granted.</a:t>
            </a:r>
          </a:p>
        </p:txBody>
      </p:sp>
    </p:spTree>
    <p:extLst>
      <p:ext uri="{BB962C8B-B14F-4D97-AF65-F5344CB8AC3E}">
        <p14:creationId xmlns:p14="http://schemas.microsoft.com/office/powerpoint/2010/main" val="6227089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Worked on during 2017-18</a:t>
            </a:r>
            <a:endParaRPr lang="en-US" dirty="0"/>
          </a:p>
        </p:txBody>
      </p:sp>
      <p:sp>
        <p:nvSpPr>
          <p:cNvPr id="3" name="Content Placeholder 2"/>
          <p:cNvSpPr>
            <a:spLocks noGrp="1"/>
          </p:cNvSpPr>
          <p:nvPr>
            <p:ph idx="1"/>
          </p:nvPr>
        </p:nvSpPr>
        <p:spPr/>
        <p:txBody>
          <a:bodyPr/>
          <a:lstStyle/>
          <a:p>
            <a:r>
              <a:rPr lang="en-US" dirty="0" smtClean="0"/>
              <a:t>Statement on Research eliminated</a:t>
            </a:r>
          </a:p>
          <a:p>
            <a:r>
              <a:rPr lang="en-US" dirty="0" smtClean="0"/>
              <a:t>Constitution of PPC</a:t>
            </a:r>
          </a:p>
          <a:p>
            <a:r>
              <a:rPr lang="en-US" dirty="0" smtClean="0"/>
              <a:t>Roles of administrators</a:t>
            </a:r>
          </a:p>
          <a:p>
            <a:r>
              <a:rPr lang="en-US" dirty="0" smtClean="0"/>
              <a:t>Early Tenure</a:t>
            </a:r>
          </a:p>
          <a:p>
            <a:endParaRPr lang="en-US" dirty="0" smtClean="0"/>
          </a:p>
          <a:p>
            <a:endParaRPr lang="en-US" dirty="0"/>
          </a:p>
        </p:txBody>
      </p:sp>
    </p:spTree>
    <p:extLst>
      <p:ext uri="{BB962C8B-B14F-4D97-AF65-F5344CB8AC3E}">
        <p14:creationId xmlns:p14="http://schemas.microsoft.com/office/powerpoint/2010/main" val="33265377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1868</TotalTime>
  <Words>1578</Words>
  <Application>Microsoft Office PowerPoint</Application>
  <PresentationFormat>On-screen Show (4:3)</PresentationFormat>
  <Paragraphs>90</Paragraphs>
  <Slides>26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Office Theme</vt:lpstr>
      <vt:lpstr>SP 15-15 / SP 17-xx UNIVERSITY RETENTION, TENURE, &amp; PROMOTION POLICY  </vt:lpstr>
      <vt:lpstr>Worked on During 2016-17</vt:lpstr>
      <vt:lpstr>SP 15-15 (L):</vt:lpstr>
      <vt:lpstr>SP 17-xx Proposal (K):</vt:lpstr>
      <vt:lpstr>SP 15-15: Appointment (G)</vt:lpstr>
      <vt:lpstr>SP 17-xx Proposal (F):</vt:lpstr>
      <vt:lpstr>SP 15-15: Period of Review (K)</vt:lpstr>
      <vt:lpstr>SP 17-xx Proposal (J):</vt:lpstr>
      <vt:lpstr>Worked on during 2017-18</vt:lpstr>
      <vt:lpstr>SP 15-15:</vt:lpstr>
      <vt:lpstr>Proposal: Delete</vt:lpstr>
      <vt:lpstr>SP 15-15 (F)</vt:lpstr>
      <vt:lpstr>SP 17-xx Proposal (E):</vt:lpstr>
      <vt:lpstr>SP 15-15:</vt:lpstr>
      <vt:lpstr>SP 15-15:</vt:lpstr>
      <vt:lpstr>SP 17-xx Proposal (L):</vt:lpstr>
      <vt:lpstr>SP 15-15 (X):</vt:lpstr>
      <vt:lpstr>SP 17-xx Proposal (W):</vt:lpstr>
      <vt:lpstr>SP 15-15 (P):</vt:lpstr>
      <vt:lpstr>SP 17-xx Proposal (O):</vt:lpstr>
      <vt:lpstr>SP 17-xx Proposal:</vt:lpstr>
      <vt:lpstr>SP 17-xx Proposal:</vt:lpstr>
      <vt:lpstr>Appendix B SP 15-15:</vt:lpstr>
      <vt:lpstr>SP 17-xx Proposal:</vt:lpstr>
      <vt:lpstr>SP 15-15 (L):</vt:lpstr>
      <vt:lpstr>SP 17-xx Proposal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Clark, Stephen J.</dc:creator>
  <cp:lastModifiedBy>Edwards, Jeannette</cp:lastModifiedBy>
  <cp:revision>28</cp:revision>
  <dcterms:created xsi:type="dcterms:W3CDTF">2018-02-24T20:54:37Z</dcterms:created>
  <dcterms:modified xsi:type="dcterms:W3CDTF">2018-02-27T00:47:00Z</dcterms:modified>
</cp:coreProperties>
</file>