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1" r:id="rId1"/>
  </p:sldMasterIdLst>
  <p:notesMasterIdLst>
    <p:notesMasterId r:id="rId9"/>
  </p:notesMasterIdLst>
  <p:sldIdLst>
    <p:sldId id="256" r:id="rId2"/>
    <p:sldId id="257" r:id="rId3"/>
    <p:sldId id="258" r:id="rId4"/>
    <p:sldId id="265" r:id="rId5"/>
    <p:sldId id="266" r:id="rId6"/>
    <p:sldId id="267" r:id="rId7"/>
    <p:sldId id="26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471"/>
    <p:restoredTop sz="94709"/>
  </p:normalViewPr>
  <p:slideViewPr>
    <p:cSldViewPr snapToGrid="0" snapToObjects="1">
      <p:cViewPr varScale="1">
        <p:scale>
          <a:sx n="109" d="100"/>
          <a:sy n="109" d="100"/>
        </p:scale>
        <p:origin x="81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70E240-0FA1-6B42-B8A7-11C2DAA65008}" type="datetimeFigureOut">
              <a:rPr lang="en-US" smtClean="0"/>
              <a:t>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D25344-7EB5-C246-B2F0-E0E633341E85}" type="slidenum">
              <a:rPr lang="en-US" smtClean="0"/>
              <a:t>‹#›</a:t>
            </a:fld>
            <a:endParaRPr lang="en-US"/>
          </a:p>
        </p:txBody>
      </p:sp>
    </p:spTree>
    <p:extLst>
      <p:ext uri="{BB962C8B-B14F-4D97-AF65-F5344CB8AC3E}">
        <p14:creationId xmlns:p14="http://schemas.microsoft.com/office/powerpoint/2010/main" val="952552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D25344-7EB5-C246-B2F0-E0E633341E85}" type="slidenum">
              <a:rPr lang="en-US" smtClean="0"/>
              <a:t>2</a:t>
            </a:fld>
            <a:endParaRPr lang="en-US"/>
          </a:p>
        </p:txBody>
      </p:sp>
    </p:spTree>
    <p:extLst>
      <p:ext uri="{BB962C8B-B14F-4D97-AF65-F5344CB8AC3E}">
        <p14:creationId xmlns:p14="http://schemas.microsoft.com/office/powerpoint/2010/main" val="1079720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D25344-7EB5-C246-B2F0-E0E633341E85}" type="slidenum">
              <a:rPr lang="en-US" smtClean="0"/>
              <a:t>4</a:t>
            </a:fld>
            <a:endParaRPr lang="en-US"/>
          </a:p>
        </p:txBody>
      </p:sp>
    </p:spTree>
    <p:extLst>
      <p:ext uri="{BB962C8B-B14F-4D97-AF65-F5344CB8AC3E}">
        <p14:creationId xmlns:p14="http://schemas.microsoft.com/office/powerpoint/2010/main" val="2096598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2/6/2018</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smtClean="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59652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36371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3458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04770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10169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96781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59511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40982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11445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82157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smtClean="0"/>
              <a:t>2/6/2018</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55008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smtClean="0"/>
              <a:pPr/>
              <a:t>2/6/2018</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smtClean="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599916"/>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Intent to raise questions</a:t>
            </a:r>
            <a:endParaRPr lang="en-US" dirty="0"/>
          </a:p>
        </p:txBody>
      </p:sp>
      <p:sp>
        <p:nvSpPr>
          <p:cNvPr id="3" name="Subtitle 2"/>
          <p:cNvSpPr>
            <a:spLocks noGrp="1"/>
          </p:cNvSpPr>
          <p:nvPr>
            <p:ph type="subTitle" idx="1"/>
          </p:nvPr>
        </p:nvSpPr>
        <p:spPr/>
        <p:txBody>
          <a:bodyPr/>
          <a:lstStyle/>
          <a:p>
            <a:pPr algn="ctr"/>
            <a:r>
              <a:rPr lang="en-US" dirty="0" smtClean="0"/>
              <a:t>ITRQ</a:t>
            </a:r>
            <a:endParaRPr lang="en-US" dirty="0"/>
          </a:p>
        </p:txBody>
      </p:sp>
    </p:spTree>
    <p:extLst>
      <p:ext uri="{BB962C8B-B14F-4D97-AF65-F5344CB8AC3E}">
        <p14:creationId xmlns:p14="http://schemas.microsoft.com/office/powerpoint/2010/main" val="1809898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19"/>
            <a:ext cx="9603275" cy="5568572"/>
          </a:xfrm>
        </p:spPr>
        <p:txBody>
          <a:bodyPr>
            <a:normAutofit/>
          </a:bodyPr>
          <a:lstStyle/>
          <a:p>
            <a:r>
              <a:rPr lang="en-US" sz="1800" dirty="0" smtClean="0"/>
              <a:t>F. Barajas:  </a:t>
            </a:r>
            <a:r>
              <a:rPr lang="en-US" sz="1800" dirty="0"/>
              <a:t>In light of the fact that we are at the conclusion of the fall term, can President Beck provide a window of time for which the campus community can provide feedback, individual as well as collective, on the draft white paper shared on November 29? Furthermore, can data from the university’s latest campus climate survey and other like assessments also inform this white paper?     </a:t>
            </a:r>
            <a:r>
              <a:rPr lang="sk-SK" sz="1800" dirty="0"/>
              <a:t> </a:t>
            </a:r>
            <a:br>
              <a:rPr lang="sk-SK" sz="1800" dirty="0"/>
            </a:br>
            <a:endParaRPr lang="en-US" sz="1800" dirty="0"/>
          </a:p>
        </p:txBody>
      </p:sp>
      <p:sp>
        <p:nvSpPr>
          <p:cNvPr id="4" name="Content Placeholder 3"/>
          <p:cNvSpPr>
            <a:spLocks noGrp="1"/>
          </p:cNvSpPr>
          <p:nvPr>
            <p:ph idx="1"/>
          </p:nvPr>
        </p:nvSpPr>
        <p:spPr>
          <a:xfrm>
            <a:off x="1451579" y="2452256"/>
            <a:ext cx="9603275" cy="3014090"/>
          </a:xfrm>
        </p:spPr>
        <p:txBody>
          <a:bodyPr>
            <a:normAutofit lnSpcReduction="10000"/>
          </a:bodyPr>
          <a:lstStyle/>
          <a:p>
            <a:r>
              <a:rPr lang="en-US" dirty="0"/>
              <a:t>Faculty should feel free to continue to email the President directly with their reflections on the whitepaper.  In March, the President and the Provost will host a second “world café” style planning session that will provide the opportunity for continued campus engagement on both the white paper and the strategic initiatives process.  The climate survey, which will be administered by the Inclusive Excellence Task Force, will be finalized in late spring or early summer.  The results of this survey will be widely shared and included as one of several metrics that will be used to establish a baseline for campus climate and inform future direction and overall progress towards our strategic initiatives.</a:t>
            </a:r>
            <a:endParaRPr lang="en-US" dirty="0" smtClean="0"/>
          </a:p>
        </p:txBody>
      </p:sp>
    </p:spTree>
    <p:extLst>
      <p:ext uri="{BB962C8B-B14F-4D97-AF65-F5344CB8AC3E}">
        <p14:creationId xmlns:p14="http://schemas.microsoft.com/office/powerpoint/2010/main" val="875817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3633" y="818373"/>
            <a:ext cx="9603275" cy="1049235"/>
          </a:xfrm>
        </p:spPr>
        <p:txBody>
          <a:bodyPr>
            <a:normAutofit fontScale="90000"/>
          </a:bodyPr>
          <a:lstStyle/>
          <a:p>
            <a:r>
              <a:rPr lang="en-US" sz="2000" dirty="0" smtClean="0"/>
              <a:t>F. Barajas:  </a:t>
            </a:r>
            <a:r>
              <a:rPr lang="en-US" sz="2000" dirty="0"/>
              <a:t>In light of the fact that we are at the conclusion of the fall term, can President Beck provide a window of time for which the campus community can provide feedback, individual as well as collective, on the draft white paper shared on November 29? Furthermore, can data from the university’s latest campus climate survey and other like assessments also inform this white paper?</a:t>
            </a:r>
          </a:p>
        </p:txBody>
      </p:sp>
      <p:sp>
        <p:nvSpPr>
          <p:cNvPr id="3" name="Content Placeholder 2"/>
          <p:cNvSpPr>
            <a:spLocks noGrp="1"/>
          </p:cNvSpPr>
          <p:nvPr>
            <p:ph idx="1"/>
          </p:nvPr>
        </p:nvSpPr>
        <p:spPr>
          <a:xfrm>
            <a:off x="1451579" y="2549236"/>
            <a:ext cx="9685329" cy="2917109"/>
          </a:xfrm>
        </p:spPr>
        <p:txBody>
          <a:bodyPr>
            <a:normAutofit/>
          </a:bodyPr>
          <a:lstStyle/>
          <a:p>
            <a:r>
              <a:rPr lang="en-US" dirty="0"/>
              <a:t>Answer provided by Genevieve Evans-Taylor and President Beck</a:t>
            </a:r>
          </a:p>
          <a:p>
            <a:endParaRPr lang="en-US" dirty="0"/>
          </a:p>
        </p:txBody>
      </p:sp>
    </p:spTree>
    <p:extLst>
      <p:ext uri="{BB962C8B-B14F-4D97-AF65-F5344CB8AC3E}">
        <p14:creationId xmlns:p14="http://schemas.microsoft.com/office/powerpoint/2010/main" val="486349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19"/>
            <a:ext cx="9603275" cy="968863"/>
          </a:xfrm>
        </p:spPr>
        <p:txBody>
          <a:bodyPr>
            <a:noAutofit/>
          </a:bodyPr>
          <a:lstStyle/>
          <a:p>
            <a:pPr fontAlgn="base"/>
            <a:r>
              <a:rPr lang="en-US" sz="1800" dirty="0" smtClean="0"/>
              <a:t>Sean Anderson 1</a:t>
            </a:r>
            <a:r>
              <a:rPr lang="en-US" sz="1800" dirty="0"/>
              <a:t>) The first concern is related to the most recent current status of tenure track faculty density here at CI (and relative to the rest of the system). Using the same methodology as the Little Hoover Commission document, could we have an updated snapshot (for Fall 2017 and projected for Fall 2018) to see where we are now?</a:t>
            </a:r>
            <a:br>
              <a:rPr lang="en-US" sz="1800" dirty="0"/>
            </a:br>
            <a:r>
              <a:rPr lang="en-US" sz="1800" dirty="0"/>
              <a:t> </a:t>
            </a:r>
            <a:br>
              <a:rPr lang="en-US" sz="1800" dirty="0"/>
            </a:br>
            <a:r>
              <a:rPr lang="en-US" sz="1800" dirty="0"/>
              <a:t>2) Can we please see the concrete plan (with specific numbers of desired hires) for campus to not only achieve the stated goal for CSUCI to bring the tenure track density to 62% as has been stated since last Spring?</a:t>
            </a:r>
            <a:br>
              <a:rPr lang="en-US" sz="1800" dirty="0"/>
            </a:br>
            <a:r>
              <a:rPr lang="en-US" sz="1800" dirty="0"/>
              <a:t> </a:t>
            </a:r>
            <a:br>
              <a:rPr lang="en-US" sz="1800" dirty="0"/>
            </a:br>
            <a:r>
              <a:rPr lang="en-US" sz="1800" dirty="0"/>
              <a:t>3) Can we please get these data in an annualized, regular reporting format so we can assess our progress toward achieving increased Tenure Track density?</a:t>
            </a:r>
            <a:br>
              <a:rPr lang="en-US" sz="1800" dirty="0"/>
            </a:br>
            <a:endParaRPr lang="en-US" sz="1800" dirty="0"/>
          </a:p>
        </p:txBody>
      </p:sp>
      <p:sp>
        <p:nvSpPr>
          <p:cNvPr id="3" name="Content Placeholder 2"/>
          <p:cNvSpPr>
            <a:spLocks noGrp="1"/>
          </p:cNvSpPr>
          <p:nvPr>
            <p:ph idx="1"/>
          </p:nvPr>
        </p:nvSpPr>
        <p:spPr>
          <a:xfrm>
            <a:off x="1451579" y="4100945"/>
            <a:ext cx="9603275" cy="1365400"/>
          </a:xfrm>
        </p:spPr>
        <p:txBody>
          <a:bodyPr>
            <a:normAutofit/>
          </a:bodyPr>
          <a:lstStyle/>
          <a:p>
            <a:endParaRPr lang="en-US" dirty="0" smtClean="0"/>
          </a:p>
        </p:txBody>
      </p:sp>
    </p:spTree>
    <p:extLst>
      <p:ext uri="{BB962C8B-B14F-4D97-AF65-F5344CB8AC3E}">
        <p14:creationId xmlns:p14="http://schemas.microsoft.com/office/powerpoint/2010/main" val="1778954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Sean Anderson cont’d</a:t>
            </a:r>
            <a:endParaRPr lang="en-US" sz="2000" dirty="0"/>
          </a:p>
        </p:txBody>
      </p:sp>
      <p:sp>
        <p:nvSpPr>
          <p:cNvPr id="3" name="Content Placeholder 2"/>
          <p:cNvSpPr>
            <a:spLocks noGrp="1"/>
          </p:cNvSpPr>
          <p:nvPr>
            <p:ph idx="1"/>
          </p:nvPr>
        </p:nvSpPr>
        <p:spPr/>
        <p:txBody>
          <a:bodyPr>
            <a:normAutofit/>
          </a:bodyPr>
          <a:lstStyle/>
          <a:p>
            <a:r>
              <a:rPr lang="en-US" dirty="0" smtClean="0"/>
              <a:t>Answered by Provost Geoff Chase earlier</a:t>
            </a:r>
          </a:p>
        </p:txBody>
      </p:sp>
    </p:spTree>
    <p:extLst>
      <p:ext uri="{BB962C8B-B14F-4D97-AF65-F5344CB8AC3E}">
        <p14:creationId xmlns:p14="http://schemas.microsoft.com/office/powerpoint/2010/main" val="1616317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dirty="0" smtClean="0"/>
              <a:t>C. </a:t>
            </a:r>
            <a:r>
              <a:rPr lang="en-US" sz="2000" dirty="0" err="1" smtClean="0"/>
              <a:t>Paiva</a:t>
            </a:r>
            <a:r>
              <a:rPr lang="en-US" sz="2000" dirty="0" smtClean="0"/>
              <a:t>: </a:t>
            </a:r>
            <a:r>
              <a:rPr lang="en-US" sz="2000" dirty="0"/>
              <a:t>The White Paper circulated by the president states, on the first page, that CI follows (emphases are mine) “</a:t>
            </a:r>
            <a:r>
              <a:rPr lang="en-US" sz="2000" i="1" dirty="0"/>
              <a:t>(…) a model that is woven into the very fabric of our surrounding community and that is stronger because of that essential connection. </a:t>
            </a:r>
            <a:r>
              <a:rPr lang="en-US" sz="2000" i="1" u="sng" dirty="0"/>
              <a:t>Working with our partners in business and industry, our faculty have designed programs to meet regional workforce needs</a:t>
            </a:r>
            <a:r>
              <a:rPr lang="en-US" sz="2000" i="1" dirty="0"/>
              <a:t> (…) Despite </a:t>
            </a:r>
            <a:r>
              <a:rPr lang="en-US" sz="2000" i="1" dirty="0" smtClean="0"/>
              <a:t>our </a:t>
            </a:r>
            <a:r>
              <a:rPr lang="en-US" sz="2000" i="1" u="sng" dirty="0" smtClean="0"/>
              <a:t>remarkable </a:t>
            </a:r>
            <a:r>
              <a:rPr lang="en-US" sz="2000" i="1" u="sng" dirty="0"/>
              <a:t>success</a:t>
            </a:r>
            <a:r>
              <a:rPr lang="en-US" sz="2000" i="1" dirty="0"/>
              <a:t> (…)</a:t>
            </a:r>
            <a:r>
              <a:rPr lang="en-US" sz="2000" dirty="0"/>
              <a:t>”  and near the end states again that “</a:t>
            </a:r>
            <a:r>
              <a:rPr lang="en-US" sz="2000" i="1" dirty="0"/>
              <a:t>CI has experienced tremendous success (…)</a:t>
            </a:r>
            <a:r>
              <a:rPr lang="en-US" sz="2000" dirty="0"/>
              <a:t>”</a:t>
            </a:r>
            <a:br>
              <a:rPr lang="en-US" sz="2000" dirty="0"/>
            </a:br>
            <a:r>
              <a:rPr lang="en-US" sz="2000" dirty="0"/>
              <a:t> </a:t>
            </a:r>
            <a:br>
              <a:rPr lang="en-US" sz="2000" dirty="0"/>
            </a:br>
            <a:r>
              <a:rPr lang="en-US" sz="2000" dirty="0"/>
              <a:t>I imagine almost everyone would agree that the combination of the quotes above suggest that CI has experienced remarkable and tremendous success in meeting regional workforce needs. Standard economic reasoning would therefore suggest CI graduates have experienced low rates of unemployment, underemployment, and have largely met ‘tremendous’ success in finding rewarding jobs in their fields of study.  Would it be possible for administration to share with faculty the employment, unemployment, and wage data for CI alumni used to support their claims?</a:t>
            </a:r>
            <a:br>
              <a:rPr lang="en-US" sz="2000" dirty="0"/>
            </a:br>
            <a:endParaRPr lang="en-US" sz="2000" dirty="0"/>
          </a:p>
        </p:txBody>
      </p:sp>
      <p:sp>
        <p:nvSpPr>
          <p:cNvPr id="3" name="Content Placeholder 2"/>
          <p:cNvSpPr>
            <a:spLocks noGrp="1"/>
          </p:cNvSpPr>
          <p:nvPr>
            <p:ph idx="1"/>
          </p:nvPr>
        </p:nvSpPr>
        <p:spPr>
          <a:xfrm>
            <a:off x="1451579" y="4890655"/>
            <a:ext cx="9465803" cy="575690"/>
          </a:xfrm>
        </p:spPr>
        <p:txBody>
          <a:bodyPr>
            <a:normAutofit/>
          </a:bodyPr>
          <a:lstStyle/>
          <a:p>
            <a:endParaRPr lang="en-US" dirty="0"/>
          </a:p>
        </p:txBody>
      </p:sp>
    </p:spTree>
    <p:extLst>
      <p:ext uri="{BB962C8B-B14F-4D97-AF65-F5344CB8AC3E}">
        <p14:creationId xmlns:p14="http://schemas.microsoft.com/office/powerpoint/2010/main" val="1004334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762956"/>
            <a:ext cx="9603275" cy="1049235"/>
          </a:xfrm>
        </p:spPr>
        <p:txBody>
          <a:bodyPr>
            <a:noAutofit/>
          </a:bodyPr>
          <a:lstStyle/>
          <a:p>
            <a:r>
              <a:rPr lang="en-US" sz="1800" dirty="0" smtClean="0"/>
              <a:t>C. </a:t>
            </a:r>
            <a:r>
              <a:rPr lang="en-US" sz="1800" dirty="0" err="1" smtClean="0"/>
              <a:t>Paiva</a:t>
            </a:r>
            <a:r>
              <a:rPr lang="en-US" sz="1800" dirty="0" smtClean="0"/>
              <a:t> cont’d</a:t>
            </a:r>
            <a:endParaRPr lang="en-US" sz="1800" dirty="0"/>
          </a:p>
        </p:txBody>
      </p:sp>
      <p:sp>
        <p:nvSpPr>
          <p:cNvPr id="3" name="Content Placeholder 2"/>
          <p:cNvSpPr>
            <a:spLocks noGrp="1"/>
          </p:cNvSpPr>
          <p:nvPr>
            <p:ph idx="1"/>
          </p:nvPr>
        </p:nvSpPr>
        <p:spPr/>
        <p:txBody>
          <a:bodyPr>
            <a:normAutofit fontScale="40000" lnSpcReduction="20000"/>
          </a:bodyPr>
          <a:lstStyle/>
          <a:p>
            <a:r>
              <a:rPr lang="en-US" sz="3800" dirty="0"/>
              <a:t>The whitepaper is a reflection of what the campus and the broader community have indicated are the strengths and aspirations of the University as well as a draft vision for the future.  A central feature of this vision is a fundamental commitment to the use of data to guide decision making and an investment in overall data capacity.  As indicated in an email to the faculty in November, CI is currently partnering with Gallup and </a:t>
            </a:r>
            <a:r>
              <a:rPr lang="en-US" sz="3800" dirty="0" err="1"/>
              <a:t>Excelencia</a:t>
            </a:r>
            <a:r>
              <a:rPr lang="en-US" sz="3800" dirty="0"/>
              <a:t> in Education to obtain detailed and expansive data on the post-graduate success of our students.  As part of this process, all 14,000 of our alumni will be surveyed in early spring and the results will be analyzed and contextualized by Gallup and </a:t>
            </a:r>
            <a:r>
              <a:rPr lang="en-US" sz="3800" dirty="0" err="1"/>
              <a:t>Excelencia</a:t>
            </a:r>
            <a:r>
              <a:rPr lang="en-US" sz="3800" dirty="0"/>
              <a:t>.  In addition, our campus is currently engaged in an economic impact study and the report is scheduled to be released in spring.  Information from these reports will be widely shared, and along with other direct metrics, will be utilized to inform progress towards our strategic initiatives.  </a:t>
            </a:r>
            <a:endParaRPr lang="en-US" sz="3800" dirty="0" smtClean="0"/>
          </a:p>
          <a:p>
            <a:r>
              <a:rPr lang="en-US" sz="3800" dirty="0" smtClean="0"/>
              <a:t>Answer provided by Genevieve Evans-Taylor and President Beck</a:t>
            </a:r>
            <a:endParaRPr lang="en-US" sz="3800" dirty="0"/>
          </a:p>
          <a:p>
            <a:r>
              <a:rPr lang="en-US" dirty="0"/>
              <a:t/>
            </a:r>
            <a:br>
              <a:rPr lang="en-US" dirty="0"/>
            </a:br>
            <a:endParaRPr lang="en-US" dirty="0"/>
          </a:p>
        </p:txBody>
      </p:sp>
    </p:spTree>
    <p:extLst>
      <p:ext uri="{BB962C8B-B14F-4D97-AF65-F5344CB8AC3E}">
        <p14:creationId xmlns:p14="http://schemas.microsoft.com/office/powerpoint/2010/main" val="207974613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11637</TotalTime>
  <Words>217</Words>
  <Application>Microsoft Office PowerPoint</Application>
  <PresentationFormat>Widescreen</PresentationFormat>
  <Paragraphs>16</Paragraphs>
  <Slides>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Gill Sans MT</vt:lpstr>
      <vt:lpstr>Gallery</vt:lpstr>
      <vt:lpstr>Intent to raise questions</vt:lpstr>
      <vt:lpstr>F. Barajas:  In light of the fact that we are at the conclusion of the fall term, can President Beck provide a window of time for which the campus community can provide feedback, individual as well as collective, on the draft white paper shared on November 29? Furthermore, can data from the university’s latest campus climate survey and other like assessments also inform this white paper?       </vt:lpstr>
      <vt:lpstr>F. Barajas:  In light of the fact that we are at the conclusion of the fall term, can President Beck provide a window of time for which the campus community can provide feedback, individual as well as collective, on the draft white paper shared on November 29? Furthermore, can data from the university’s latest campus climate survey and other like assessments also inform this white paper?</vt:lpstr>
      <vt:lpstr>Sean Anderson 1) The first concern is related to the most recent current status of tenure track faculty density here at CI (and relative to the rest of the system). Using the same methodology as the Little Hoover Commission document, could we have an updated snapshot (for Fall 2017 and projected for Fall 2018) to see where we are now?   2) Can we please see the concrete plan (with specific numbers of desired hires) for campus to not only achieve the stated goal for CSUCI to bring the tenure track density to 62% as has been stated since last Spring?   3) Can we please get these data in an annualized, regular reporting format so we can assess our progress toward achieving increased Tenure Track density? </vt:lpstr>
      <vt:lpstr>Sean Anderson cont’d</vt:lpstr>
      <vt:lpstr>C. Paiva: The White Paper circulated by the president states, on the first page, that CI follows (emphases are mine) “(…) a model that is woven into the very fabric of our surrounding community and that is stronger because of that essential connection. Working with our partners in business and industry, our faculty have designed programs to meet regional workforce needs (…) Despite our remarkable success (…)”  and near the end states again that “CI has experienced tremendous success (…)”   I imagine almost everyone would agree that the combination of the quotes above suggest that CI has experienced remarkable and tremendous success in meeting regional workforce needs. Standard economic reasoning would therefore suggest CI graduates have experienced low rates of unemployment, underemployment, and have largely met ‘tremendous’ success in finding rewarding jobs in their fields of study.  Would it be possible for administration to share with faculty the employment, unemployment, and wage data for CI alumni used to support their claims? </vt:lpstr>
      <vt:lpstr>C. Paiva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Intent to raise questions</dc:title>
  <dc:creator>Stratton, Stephen</dc:creator>
  <cp:lastModifiedBy>Edwards, Jeannette</cp:lastModifiedBy>
  <cp:revision>33</cp:revision>
  <dcterms:created xsi:type="dcterms:W3CDTF">2017-09-11T17:16:24Z</dcterms:created>
  <dcterms:modified xsi:type="dcterms:W3CDTF">2018-02-06T20:05:33Z</dcterms:modified>
</cp:coreProperties>
</file>