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9" r:id="rId1"/>
  </p:sldMasterIdLst>
  <p:sldIdLst>
    <p:sldId id="256" r:id="rId2"/>
    <p:sldId id="257" r:id="rId3"/>
    <p:sldId id="260" r:id="rId4"/>
    <p:sldId id="263" r:id="rId5"/>
    <p:sldId id="259" r:id="rId6"/>
    <p:sldId id="262" r:id="rId7"/>
    <p:sldId id="261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00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4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38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61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15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2697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1681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86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1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6609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655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DB72B-D94E-4872-AB4B-DC146BF5A931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C6A223E-F50C-40A3-8FD1-1B5A6C5AD61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83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itage.com/insights/norway-joins-the-ranks-of-germany-and-sweden-cancels-subscription-with-elsevier" TargetMode="External"/><Relationship Id="rId2" Type="http://schemas.openxmlformats.org/officeDocument/2006/relationships/hyperlink" Target="https://www.universityofcalifornia.edu/news/why-uc-split-publishing-giant-Elsevi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sidehighered.com/news/2019/04/24/elsevier-agrees-first-read-and-publish-de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CSU-Elsevier Negotiations for </a:t>
            </a:r>
            <a:r>
              <a:rPr lang="en-US" sz="5400" b="1" dirty="0" err="1">
                <a:latin typeface="+mn-lt"/>
              </a:rPr>
              <a:t>ScienceDirect</a:t>
            </a:r>
            <a:r>
              <a:rPr lang="en-US" sz="5400" b="1" dirty="0">
                <a:latin typeface="+mn-lt"/>
              </a:rPr>
              <a:t>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1570" y="3531204"/>
            <a:ext cx="10721340" cy="977621"/>
          </a:xfrm>
        </p:spPr>
        <p:txBody>
          <a:bodyPr>
            <a:noAutofit/>
          </a:bodyPr>
          <a:lstStyle/>
          <a:p>
            <a:r>
              <a:rPr lang="en-US" sz="4400" b="1" dirty="0"/>
              <a:t>Implications for access @Ci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522" y="5358384"/>
            <a:ext cx="398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Monica Pereira, Collections Coordinator</a:t>
            </a:r>
          </a:p>
          <a:p>
            <a:r>
              <a:rPr lang="en-US" dirty="0"/>
              <a:t>John Spoor Broome Library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25858" y="5364480"/>
            <a:ext cx="5028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Presented to CSU Channel Islands Academic Senate</a:t>
            </a:r>
          </a:p>
          <a:p>
            <a:r>
              <a:rPr lang="en-US" dirty="0"/>
              <a:t>October 22, 2019</a:t>
            </a:r>
          </a:p>
        </p:txBody>
      </p:sp>
    </p:spTree>
    <p:extLst>
      <p:ext uri="{BB962C8B-B14F-4D97-AF65-F5344CB8AC3E}">
        <p14:creationId xmlns:p14="http://schemas.microsoft.com/office/powerpoint/2010/main" val="3048419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CSU CI </a:t>
            </a:r>
            <a:r>
              <a:rPr lang="en-US" b="1" dirty="0" err="1">
                <a:latin typeface="+mn-lt"/>
              </a:rPr>
              <a:t>Consortial</a:t>
            </a:r>
            <a:r>
              <a:rPr lang="en-US" b="1" dirty="0">
                <a:latin typeface="+mn-lt"/>
              </a:rPr>
              <a:t> Price: 2013-2019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Over 6 years (2 multiyear contracts): 25.00</a:t>
            </a:r>
            <a:r>
              <a:rPr lang="en-US" sz="3200"/>
              <a:t>% increase.</a:t>
            </a:r>
            <a:endParaRPr lang="en-US" sz="3200" dirty="0"/>
          </a:p>
          <a:p>
            <a:r>
              <a:rPr lang="en-US" sz="3200" dirty="0"/>
              <a:t>Average price increase: 4.17% per year.</a:t>
            </a:r>
          </a:p>
          <a:p>
            <a:r>
              <a:rPr lang="en-US" sz="3200" dirty="0"/>
              <a:t>2019 sees the end of the latest multiyear contract.</a:t>
            </a:r>
          </a:p>
          <a:p>
            <a:r>
              <a:rPr lang="en-US" sz="3200" dirty="0"/>
              <a:t>2019 cost for </a:t>
            </a:r>
            <a:r>
              <a:rPr lang="en-US" sz="3200" u="sng" dirty="0"/>
              <a:t>CI</a:t>
            </a:r>
            <a:r>
              <a:rPr lang="en-US" sz="3200" dirty="0"/>
              <a:t>: $81,745.00 for </a:t>
            </a:r>
            <a:r>
              <a:rPr lang="en-US" sz="3200" dirty="0" err="1"/>
              <a:t>ScienceDirect</a:t>
            </a:r>
            <a:r>
              <a:rPr lang="en-US" sz="32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83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atin typeface="+mn-lt"/>
              </a:rPr>
              <a:t>Top 20 Most Used </a:t>
            </a:r>
            <a:r>
              <a:rPr lang="en-US" b="1" dirty="0" err="1">
                <a:latin typeface="+mn-lt"/>
              </a:rPr>
              <a:t>ScienceDirect</a:t>
            </a:r>
            <a:r>
              <a:rPr lang="en-US" b="1" dirty="0">
                <a:latin typeface="+mn-lt"/>
              </a:rPr>
              <a:t> Journals @ CI </a:t>
            </a:r>
            <a:r>
              <a:rPr lang="en-US" b="1" dirty="0"/>
              <a:t>[2018-2019]</a:t>
            </a:r>
            <a:br>
              <a:rPr lang="en-US" dirty="0"/>
            </a:br>
            <a:endParaRPr lang="en-US" b="1" dirty="0">
              <a:latin typeface="+mn-lt"/>
            </a:endParaRPr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502082"/>
              </p:ext>
            </p:extLst>
          </p:nvPr>
        </p:nvGraphicFramePr>
        <p:xfrm>
          <a:off x="246691" y="1970170"/>
          <a:ext cx="11715154" cy="4295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643627">
                  <a:extLst>
                    <a:ext uri="{9D8B030D-6E8A-4147-A177-3AD203B41FA5}">
                      <a16:colId xmlns:a16="http://schemas.microsoft.com/office/drawing/2014/main" val="1966152784"/>
                    </a:ext>
                  </a:extLst>
                </a:gridCol>
                <a:gridCol w="875430">
                  <a:extLst>
                    <a:ext uri="{9D8B030D-6E8A-4147-A177-3AD203B41FA5}">
                      <a16:colId xmlns:a16="http://schemas.microsoft.com/office/drawing/2014/main" val="848441245"/>
                    </a:ext>
                  </a:extLst>
                </a:gridCol>
                <a:gridCol w="252902">
                  <a:extLst>
                    <a:ext uri="{9D8B030D-6E8A-4147-A177-3AD203B41FA5}">
                      <a16:colId xmlns:a16="http://schemas.microsoft.com/office/drawing/2014/main" val="2637752054"/>
                    </a:ext>
                  </a:extLst>
                </a:gridCol>
                <a:gridCol w="5090867">
                  <a:extLst>
                    <a:ext uri="{9D8B030D-6E8A-4147-A177-3AD203B41FA5}">
                      <a16:colId xmlns:a16="http://schemas.microsoft.com/office/drawing/2014/main" val="2450667063"/>
                    </a:ext>
                  </a:extLst>
                </a:gridCol>
                <a:gridCol w="852328">
                  <a:extLst>
                    <a:ext uri="{9D8B030D-6E8A-4147-A177-3AD203B41FA5}">
                      <a16:colId xmlns:a16="http://schemas.microsoft.com/office/drawing/2014/main" val="1631544264"/>
                    </a:ext>
                  </a:extLst>
                </a:gridCol>
              </a:tblGrid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 and Individual Differences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1,295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Journal of Affective Disorders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437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9090312"/>
                  </a:ext>
                </a:extLst>
              </a:tr>
              <a:tr h="6609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Lancet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1,146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Journal of the American Academy of Child &amp; Adolescent Psychiatry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418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63859661"/>
                  </a:ext>
                </a:extLst>
              </a:tr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Computers in Human Behavior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888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Biological Conservation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375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30486469"/>
                  </a:ext>
                </a:extLst>
              </a:tr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Social Science &amp; Medicine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833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Journal of Adolescence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360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30705418"/>
                  </a:ext>
                </a:extLst>
              </a:tr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Cell Reports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802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Journal of Adolescent Health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355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57003821"/>
                  </a:ext>
                </a:extLst>
              </a:tr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Child Abuse &amp; Neglect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689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Stem Cell Research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49062423"/>
                  </a:ext>
                </a:extLst>
              </a:tr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Marine Pollution Bulletin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593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Cell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308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95622410"/>
                  </a:ext>
                </a:extLst>
              </a:tr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Current Biology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591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International Journal of Nursing Studies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303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78875305"/>
                  </a:ext>
                </a:extLst>
              </a:tr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Science of The Total Environment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527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Environmental Pollution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297</a:t>
                      </a:r>
                      <a:endParaRPr lang="en-US" sz="2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98490776"/>
                  </a:ext>
                </a:extLst>
              </a:tr>
              <a:tr h="3974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Children and Youth Services Review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442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8000" marR="98000" marT="49000" marB="4900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Appetite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271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500" marR="735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43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83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Publishing Model for Elsevier</a:t>
            </a:r>
          </a:p>
        </p:txBody>
      </p:sp>
      <p:pic>
        <p:nvPicPr>
          <p:cNvPr id="4" name="Picture 2" descr="CSU Libraries Netw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99047"/>
            <a:ext cx="2407884" cy="1749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279" y="1899047"/>
            <a:ext cx="1741510" cy="15480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984" y="2425959"/>
            <a:ext cx="2620776" cy="80495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8200" y="3677893"/>
            <a:ext cx="27820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Library uses state funding to pay for subscriptions for reading access.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11911" y="3677893"/>
            <a:ext cx="28409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CSU authors pay for open access via article processing charges (APC) with grant monies.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56760" y="3677893"/>
            <a:ext cx="28604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Publishers, in this case Elsevier, collect funds from </a:t>
            </a:r>
            <a:r>
              <a:rPr lang="en-US" sz="2400" b="1" dirty="0"/>
              <a:t>both</a:t>
            </a:r>
            <a:r>
              <a:rPr lang="en-US" sz="2400" dirty="0"/>
              <a:t> parties.</a:t>
            </a:r>
          </a:p>
        </p:txBody>
      </p:sp>
      <p:sp>
        <p:nvSpPr>
          <p:cNvPr id="12" name="Pentagon 11"/>
          <p:cNvSpPr/>
          <p:nvPr/>
        </p:nvSpPr>
        <p:spPr>
          <a:xfrm>
            <a:off x="3638442" y="2425959"/>
            <a:ext cx="1288815" cy="69046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/>
          <p:nvPr/>
        </p:nvSpPr>
        <p:spPr>
          <a:xfrm rot="10800000">
            <a:off x="7040811" y="2425959"/>
            <a:ext cx="1288815" cy="69046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764279" y="2612091"/>
            <a:ext cx="956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$$$$$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47147" y="2612091"/>
            <a:ext cx="962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$$$$$</a:t>
            </a:r>
          </a:p>
        </p:txBody>
      </p:sp>
    </p:spTree>
    <p:extLst>
      <p:ext uri="{BB962C8B-B14F-4D97-AF65-F5344CB8AC3E}">
        <p14:creationId xmlns:p14="http://schemas.microsoft.com/office/powerpoint/2010/main" val="3724040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Publishing Landscape Changes</a:t>
            </a:r>
          </a:p>
        </p:txBody>
      </p:sp>
      <p:sp>
        <p:nvSpPr>
          <p:cNvPr id="5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Libraries currently pay for reading rights to journal content via subscriptions; large blocks of titles subscriptions are often called “Big Deals” and are similar to the metaphor of cable TV bundling.</a:t>
            </a:r>
          </a:p>
          <a:p>
            <a:r>
              <a:rPr lang="en-US" sz="2400" dirty="0"/>
              <a:t>Movement to shift the dollars from paying to read journal articles to publishing </a:t>
            </a:r>
            <a:r>
              <a:rPr lang="en-US" sz="2400" i="1" dirty="0"/>
              <a:t>open access</a:t>
            </a:r>
            <a:r>
              <a:rPr lang="en-US" sz="2400" dirty="0"/>
              <a:t> (called offsetting).</a:t>
            </a:r>
          </a:p>
          <a:p>
            <a:r>
              <a:rPr lang="en-US" sz="2400" dirty="0"/>
              <a:t>Other large, research-intensive institutions have explored, and successfully negotiated, “read and publish” deals with some major publishers.</a:t>
            </a:r>
          </a:p>
        </p:txBody>
      </p:sp>
    </p:spTree>
    <p:extLst>
      <p:ext uri="{BB962C8B-B14F-4D97-AF65-F5344CB8AC3E}">
        <p14:creationId xmlns:p14="http://schemas.microsoft.com/office/powerpoint/2010/main" val="3326242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Open Access (OA)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What is open access?</a:t>
            </a:r>
            <a:br>
              <a:rPr lang="en-US" sz="3200" dirty="0"/>
            </a:br>
            <a:r>
              <a:rPr lang="en-US" sz="3200" dirty="0"/>
              <a:t>The type of access to all forms of published research outputs.</a:t>
            </a:r>
          </a:p>
          <a:p>
            <a:r>
              <a:rPr lang="en-US" sz="3200" dirty="0"/>
              <a:t>Types of OA journals: </a:t>
            </a:r>
            <a:r>
              <a:rPr lang="en-US" sz="3200" b="1" dirty="0"/>
              <a:t>Gold</a:t>
            </a:r>
            <a:r>
              <a:rPr lang="en-US" sz="3200" dirty="0"/>
              <a:t>: full OA; </a:t>
            </a:r>
            <a:r>
              <a:rPr lang="en-US" sz="3200" b="1" dirty="0"/>
              <a:t>Green</a:t>
            </a:r>
            <a:r>
              <a:rPr lang="en-US" sz="3200" dirty="0"/>
              <a:t>: self-archiving by author(s)/ institution(s); </a:t>
            </a:r>
            <a:r>
              <a:rPr lang="en-US" sz="3200" b="1" dirty="0"/>
              <a:t>Hybrid</a:t>
            </a:r>
            <a:r>
              <a:rPr lang="en-US" sz="3200" dirty="0"/>
              <a:t>: some OA, some not; </a:t>
            </a:r>
            <a:r>
              <a:rPr lang="en-US" sz="3200" b="1" dirty="0"/>
              <a:t>Bronze</a:t>
            </a:r>
            <a:r>
              <a:rPr lang="en-US" sz="3200" dirty="0"/>
              <a:t>: delayed OA; </a:t>
            </a:r>
            <a:r>
              <a:rPr lang="en-US" sz="3200" b="1" dirty="0"/>
              <a:t>Diamond</a:t>
            </a:r>
            <a:r>
              <a:rPr lang="en-US" sz="3200" dirty="0"/>
              <a:t>/</a:t>
            </a:r>
            <a:r>
              <a:rPr lang="en-US" sz="3200" b="1" dirty="0"/>
              <a:t>Platinum</a:t>
            </a:r>
            <a:r>
              <a:rPr lang="en-US" sz="3200" dirty="0"/>
              <a:t>: OA with no APCs.</a:t>
            </a:r>
          </a:p>
        </p:txBody>
      </p:sp>
    </p:spTree>
    <p:extLst>
      <p:ext uri="{BB962C8B-B14F-4D97-AF65-F5344CB8AC3E}">
        <p14:creationId xmlns:p14="http://schemas.microsoft.com/office/powerpoint/2010/main" val="357770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Impact of Negotiations with Elsevier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Update CI community on the CSU-Elsevier contract negotiations for </a:t>
            </a:r>
            <a:r>
              <a:rPr lang="en-US" sz="3200" dirty="0" err="1"/>
              <a:t>ScienceDirect</a:t>
            </a:r>
            <a:r>
              <a:rPr lang="en-US" sz="3200" dirty="0"/>
              <a:t>.</a:t>
            </a:r>
          </a:p>
          <a:p>
            <a:r>
              <a:rPr lang="en-US" sz="3200" dirty="0"/>
              <a:t>Solicit input from CI community about impacts on research, teaching &amp; learning.</a:t>
            </a:r>
          </a:p>
          <a:p>
            <a:r>
              <a:rPr lang="en-US" sz="3200" dirty="0"/>
              <a:t>Meet with program faculty in Spring 2020 to solicit support for pushing back on upward spiraling cost of </a:t>
            </a:r>
            <a:r>
              <a:rPr lang="en-US" sz="3200" dirty="0" err="1"/>
              <a:t>ScienceDirect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691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In the News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838199" y="1876564"/>
            <a:ext cx="10515600" cy="467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University of California discontinues negotiations for </a:t>
            </a:r>
            <a:r>
              <a:rPr lang="en-US" sz="2400" dirty="0" err="1"/>
              <a:t>ScienceDirect</a:t>
            </a:r>
            <a:r>
              <a:rPr lang="en-US" sz="2400" dirty="0"/>
              <a:t> content</a:t>
            </a:r>
          </a:p>
          <a:p>
            <a:pPr lvl="1"/>
            <a:r>
              <a:rPr lang="en-US" dirty="0">
                <a:hlinkClick r:id="rId2"/>
              </a:rPr>
              <a:t>https://www.universityofcalifornia.edu/news/why-uc-split-publishing-giant-Elsevier</a:t>
            </a:r>
            <a:r>
              <a:rPr lang="en-US" dirty="0"/>
              <a:t> [March 6, 2019]</a:t>
            </a:r>
          </a:p>
          <a:p>
            <a:r>
              <a:rPr lang="en-US" sz="2400" dirty="0"/>
              <a:t>Norway joins Germany and Sweden in cancelling Elsevier subscription</a:t>
            </a:r>
          </a:p>
          <a:p>
            <a:pPr lvl="1"/>
            <a:r>
              <a:rPr lang="en-US" dirty="0">
                <a:hlinkClick r:id="rId3"/>
              </a:rPr>
              <a:t>https://www.editage.com/insights/norway-joins-the-ranks-of-germany-and-sweden-cancels-subscription-with-elsevier</a:t>
            </a:r>
            <a:r>
              <a:rPr lang="en-US" dirty="0"/>
              <a:t> [March 19, 2019]</a:t>
            </a:r>
          </a:p>
          <a:p>
            <a:r>
              <a:rPr lang="en-US" sz="2400" dirty="0"/>
              <a:t>Norwegian consortium signs “read and publish” pilot agreement Elsevier</a:t>
            </a:r>
          </a:p>
          <a:p>
            <a:pPr lvl="1"/>
            <a:r>
              <a:rPr lang="en-US" dirty="0">
                <a:hlinkClick r:id="rId4"/>
              </a:rPr>
              <a:t>https://www.insidehighered.com/news/2019/04/24/elsevier-agrees-first-read-and-publish-deal</a:t>
            </a:r>
            <a:r>
              <a:rPr lang="en-US" dirty="0"/>
              <a:t> [April, 24, 2019]</a:t>
            </a:r>
          </a:p>
        </p:txBody>
      </p:sp>
    </p:spTree>
    <p:extLst>
      <p:ext uri="{BB962C8B-B14F-4D97-AF65-F5344CB8AC3E}">
        <p14:creationId xmlns:p14="http://schemas.microsoft.com/office/powerpoint/2010/main" val="115648124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121</TotalTime>
  <Words>451</Words>
  <Application>Microsoft Office PowerPoint</Application>
  <PresentationFormat>Widescreen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Gallery</vt:lpstr>
      <vt:lpstr>CSU-Elsevier Negotiations for ScienceDirect:</vt:lpstr>
      <vt:lpstr>CSU CI Consortial Price: 2013-2019</vt:lpstr>
      <vt:lpstr>Top 20 Most Used ScienceDirect Journals @ CI [2018-2019] </vt:lpstr>
      <vt:lpstr>Publishing Model for Elsevier</vt:lpstr>
      <vt:lpstr>Publishing Landscape Changes</vt:lpstr>
      <vt:lpstr>Open Access (OA)</vt:lpstr>
      <vt:lpstr>Impact of Negotiations with Elsevier</vt:lpstr>
      <vt:lpstr>In the News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</dc:creator>
  <cp:lastModifiedBy>Edwards, Jeannette</cp:lastModifiedBy>
  <cp:revision>41</cp:revision>
  <dcterms:created xsi:type="dcterms:W3CDTF">2019-10-19T21:55:48Z</dcterms:created>
  <dcterms:modified xsi:type="dcterms:W3CDTF">2019-10-22T19:08:52Z</dcterms:modified>
</cp:coreProperties>
</file>