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sldIdLst>
    <p:sldId id="256" r:id="rId2"/>
    <p:sldId id="257" r:id="rId3"/>
    <p:sldId id="262" r:id="rId4"/>
    <p:sldId id="263" r:id="rId5"/>
    <p:sldId id="258" r:id="rId6"/>
    <p:sldId id="259"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90"/>
  </p:normalViewPr>
  <p:slideViewPr>
    <p:cSldViewPr snapToGrid="0" snapToObjects="1">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2/27/2018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965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637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45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77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016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678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951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098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1445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2157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t>2/27/2018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500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2/27/2018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9991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csuci.edu/caps/" TargetMode="External"/><Relationship Id="rId13" Type="http://schemas.openxmlformats.org/officeDocument/2006/relationships/hyperlink" Target="mailto:angela.portillo@csuci.edu" TargetMode="External"/><Relationship Id="rId3" Type="http://schemas.openxmlformats.org/officeDocument/2006/relationships/hyperlink" Target="https://www.csuci.edu/cme/events/events.htm" TargetMode="External"/><Relationship Id="rId7" Type="http://schemas.openxmlformats.org/officeDocument/2006/relationships/hyperlink" Target="https://www.csuci.edu/intercultural-services/mwgsc.htm" TargetMode="External"/><Relationship Id="rId12" Type="http://schemas.openxmlformats.org/officeDocument/2006/relationships/hyperlink" Target="mailto:martha.zavala@csuci.edu" TargetMode="External"/><Relationship Id="rId2" Type="http://schemas.openxmlformats.org/officeDocument/2006/relationships/hyperlink" Target="http://ciapps4.csuci.edu/events/Event/Details/234176" TargetMode="External"/><Relationship Id="rId1" Type="http://schemas.openxmlformats.org/officeDocument/2006/relationships/slideLayout" Target="../slideLayouts/slideLayout2.xml"/><Relationship Id="rId6" Type="http://schemas.openxmlformats.org/officeDocument/2006/relationships/hyperlink" Target="https://www.csuci.edu/roi/undocumented-student-services.htm" TargetMode="External"/><Relationship Id="rId11" Type="http://schemas.openxmlformats.org/officeDocument/2006/relationships/hyperlink" Target="mailto:charles.osiris@csuci.edu" TargetMode="External"/><Relationship Id="rId5" Type="http://schemas.openxmlformats.org/officeDocument/2006/relationships/hyperlink" Target="https://www2.calstate.edu/attend/student-services/resources-for-undocumented-students/pages/default.aspx" TargetMode="External"/><Relationship Id="rId10" Type="http://schemas.openxmlformats.org/officeDocument/2006/relationships/hyperlink" Target="mailto:amanda.quintero@csuci.edu" TargetMode="External"/><Relationship Id="rId4" Type="http://schemas.openxmlformats.org/officeDocument/2006/relationships/hyperlink" Target="https://www2.calstate.edu/attend/student-services/resources-for-undocumented-students/Documents/Undocumented-FAQs.pdf" TargetMode="External"/><Relationship Id="rId9" Type="http://schemas.openxmlformats.org/officeDocument/2006/relationships/hyperlink" Target="mailto:kaia.tollefson@csuci.edu" TargetMode="External"/><Relationship Id="rId14" Type="http://schemas.openxmlformats.org/officeDocument/2006/relationships/hyperlink" Target="https://www.csuci.edu/roi/springallytrainingflyerwocanvas.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yci.csuci.edu/idp/profile/cas/login?execution=e1s1" TargetMode="External"/><Relationship Id="rId2" Type="http://schemas.openxmlformats.org/officeDocument/2006/relationships/hyperlink" Target="https://www.csuci.edu/legal/smoke-fre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Intent to raise questions</a:t>
            </a:r>
            <a:endParaRPr lang="en-US" dirty="0"/>
          </a:p>
        </p:txBody>
      </p:sp>
      <p:sp>
        <p:nvSpPr>
          <p:cNvPr id="3" name="Subtitle 2"/>
          <p:cNvSpPr>
            <a:spLocks noGrp="1"/>
          </p:cNvSpPr>
          <p:nvPr>
            <p:ph type="subTitle" idx="1"/>
          </p:nvPr>
        </p:nvSpPr>
        <p:spPr/>
        <p:txBody>
          <a:bodyPr/>
          <a:lstStyle/>
          <a:p>
            <a:pPr algn="ctr"/>
            <a:r>
              <a:rPr lang="en-US" dirty="0" smtClean="0"/>
              <a:t>ITRQ</a:t>
            </a:r>
            <a:endParaRPr lang="en-US" dirty="0"/>
          </a:p>
        </p:txBody>
      </p:sp>
    </p:spTree>
    <p:extLst>
      <p:ext uri="{BB962C8B-B14F-4D97-AF65-F5344CB8AC3E}">
        <p14:creationId xmlns:p14="http://schemas.microsoft.com/office/powerpoint/2010/main" val="180989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smtClean="0"/>
              <a:t>J. </a:t>
            </a:r>
            <a:r>
              <a:rPr lang="en-US" sz="1600" dirty="0" err="1" smtClean="0"/>
              <a:t>BaléN</a:t>
            </a:r>
            <a:r>
              <a:rPr lang="en-US" sz="1600" dirty="0" smtClean="0"/>
              <a:t>: </a:t>
            </a:r>
            <a:r>
              <a:rPr lang="en-US" sz="1600" dirty="0"/>
              <a:t>What are we doing to prepare for the ICE raids that are headed our way? </a:t>
            </a:r>
            <a:br>
              <a:rPr lang="en-US" sz="1600" dirty="0"/>
            </a:br>
            <a:r>
              <a:rPr lang="en-US" sz="1600" dirty="0"/>
              <a:t>How in this intensifying atmosphere of fear and hate are we planning to come together across our differences, to move beyond our inevitable hurts and angers and pain to support those most affected by the current </a:t>
            </a:r>
            <a:r>
              <a:rPr lang="en-US" sz="1600" dirty="0" smtClean="0"/>
              <a:t>regimes’ </a:t>
            </a:r>
            <a:r>
              <a:rPr lang="en-US" sz="1600" dirty="0"/>
              <a:t>programs of hate?</a:t>
            </a:r>
            <a:br>
              <a:rPr lang="en-US" sz="1600" dirty="0"/>
            </a:br>
            <a:endParaRPr lang="en-US" sz="1600" dirty="0"/>
          </a:p>
        </p:txBody>
      </p:sp>
      <p:sp>
        <p:nvSpPr>
          <p:cNvPr id="3" name="Content Placeholder 2"/>
          <p:cNvSpPr>
            <a:spLocks noGrp="1"/>
          </p:cNvSpPr>
          <p:nvPr>
            <p:ph idx="1"/>
          </p:nvPr>
        </p:nvSpPr>
        <p:spPr/>
        <p:txBody>
          <a:bodyPr>
            <a:normAutofit fontScale="77500" lnSpcReduction="20000"/>
          </a:bodyPr>
          <a:lstStyle/>
          <a:p>
            <a:r>
              <a:rPr lang="en-US" dirty="0" smtClean="0"/>
              <a:t>Question was placed to Nichole </a:t>
            </a:r>
            <a:r>
              <a:rPr lang="en-US" dirty="0" err="1" smtClean="0"/>
              <a:t>Ipach</a:t>
            </a:r>
            <a:r>
              <a:rPr lang="en-US" dirty="0" smtClean="0"/>
              <a:t> and Genevieve Evans-Taylor, co-chairs ICE &amp; DACA Work Group</a:t>
            </a:r>
          </a:p>
          <a:p>
            <a:r>
              <a:rPr lang="en-US" dirty="0"/>
              <a:t>To date, there has been no formal indication that ICE is planning to raid our campus or meet with campus officials for any other reason.  A cross-divisional working group has been established for the purpose of helping to prepare for and address both ICE and DACA issues. Working closely with the Chancellor’s Office, this group is developing informational resources and campus contacts that have and will continue to be made available. Additionally, a campus communication plan designed to inform our community of important updates as they become available has been created and is being implemented as needed. </a:t>
            </a:r>
          </a:p>
          <a:p>
            <a:r>
              <a:rPr lang="en-US" dirty="0"/>
              <a:t> </a:t>
            </a:r>
            <a:r>
              <a:rPr lang="en-US" dirty="0" smtClean="0"/>
              <a:t>We </a:t>
            </a:r>
            <a:r>
              <a:rPr lang="en-US" dirty="0"/>
              <a:t>advise any member of our campus community – students, faculty or staff – who is approached while on campus by federal, state or local officials asking for information or documentation regarding immigration status, to immediately contact the University’s Police Department by dialing 911 from any cell or office telephone on campus. CSUCI’s Police Department will act as a liaison with the on-site officials and will coordinate with the Chancellor’s Office General Counsel to provide guidance, references and resources as available.</a:t>
            </a:r>
          </a:p>
          <a:p>
            <a:endParaRPr lang="en-US" dirty="0" smtClean="0"/>
          </a:p>
          <a:p>
            <a:endParaRPr lang="en-US" dirty="0"/>
          </a:p>
        </p:txBody>
      </p:sp>
    </p:spTree>
    <p:extLst>
      <p:ext uri="{BB962C8B-B14F-4D97-AF65-F5344CB8AC3E}">
        <p14:creationId xmlns:p14="http://schemas.microsoft.com/office/powerpoint/2010/main" val="87581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a:t>J. </a:t>
            </a:r>
            <a:r>
              <a:rPr lang="en-US" sz="1600" dirty="0" err="1"/>
              <a:t>BaléN</a:t>
            </a:r>
            <a:r>
              <a:rPr lang="en-US" sz="1600" dirty="0"/>
              <a:t>: What are we doing to prepare for the ICE raids that are headed our way? </a:t>
            </a:r>
            <a:br>
              <a:rPr lang="en-US" sz="1600" dirty="0"/>
            </a:br>
            <a:r>
              <a:rPr lang="en-US" sz="1600" dirty="0"/>
              <a:t>How in this intensifying atmosphere of fear and hate are we planning to come together across our differences, to move beyond our inevitable hurts and angers and pain to support those most affected by the current regimes’ programs of hate?</a:t>
            </a:r>
            <a:br>
              <a:rPr lang="en-US" sz="1600" dirty="0"/>
            </a:br>
            <a:endParaRPr lang="en-US" sz="1600" dirty="0"/>
          </a:p>
        </p:txBody>
      </p:sp>
      <p:sp>
        <p:nvSpPr>
          <p:cNvPr id="3" name="Content Placeholder 2"/>
          <p:cNvSpPr>
            <a:spLocks noGrp="1"/>
          </p:cNvSpPr>
          <p:nvPr>
            <p:ph idx="1"/>
          </p:nvPr>
        </p:nvSpPr>
        <p:spPr/>
        <p:txBody>
          <a:bodyPr>
            <a:normAutofit fontScale="92500" lnSpcReduction="10000"/>
          </a:bodyPr>
          <a:lstStyle/>
          <a:p>
            <a:r>
              <a:rPr lang="en-US" dirty="0"/>
              <a:t>Additionally, on Monday, Feb. 26, the US Supreme Court rejected a request by the Trump Administration to hear its appeal of the District Court’s ruling enjoining the rescission of DACA. What this means is the Trump Administration must first appeal that ruling to the Ninth Circuit Court of Appeals before the case can proceed to the Supreme Court.  Note that the Supreme Court did not rule on the merits of the case or provide any indication how it would rule should the case reach its docket. </a:t>
            </a:r>
          </a:p>
          <a:p>
            <a:r>
              <a:rPr lang="en-US" dirty="0"/>
              <a:t> </a:t>
            </a:r>
            <a:r>
              <a:rPr lang="en-US" dirty="0" smtClean="0"/>
              <a:t>In </a:t>
            </a:r>
            <a:r>
              <a:rPr lang="en-US" dirty="0"/>
              <a:t>the meantime, the injunction remains in effect. Thus, while the Trump Administration gave Congress a March 5, 2018 deadline to enact a new plan, the injunction means the administration cannot end the program unilaterally should Congress fail to act by that deadline.</a:t>
            </a:r>
          </a:p>
          <a:p>
            <a:endParaRPr lang="en-US" dirty="0"/>
          </a:p>
        </p:txBody>
      </p:sp>
    </p:spTree>
    <p:extLst>
      <p:ext uri="{BB962C8B-B14F-4D97-AF65-F5344CB8AC3E}">
        <p14:creationId xmlns:p14="http://schemas.microsoft.com/office/powerpoint/2010/main" val="32698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a:t>J. </a:t>
            </a:r>
            <a:r>
              <a:rPr lang="en-US" sz="1600" dirty="0" err="1"/>
              <a:t>BaléN</a:t>
            </a:r>
            <a:r>
              <a:rPr lang="en-US" sz="1600" dirty="0"/>
              <a:t>: What are we doing to prepare for the ICE raids that are headed our way? </a:t>
            </a:r>
            <a:br>
              <a:rPr lang="en-US" sz="1600" dirty="0"/>
            </a:br>
            <a:r>
              <a:rPr lang="en-US" sz="1600" dirty="0"/>
              <a:t>How in this intensifying atmosphere of fear and hate are we planning to come together across our differences, to move beyond our inevitable hurts and angers and pain to support those most affected by the current regimes’ programs of hate?</a:t>
            </a:r>
            <a:br>
              <a:rPr lang="en-US" sz="1600" dirty="0"/>
            </a:br>
            <a:endParaRPr lang="en-US" sz="1600" dirty="0"/>
          </a:p>
        </p:txBody>
      </p:sp>
      <p:sp>
        <p:nvSpPr>
          <p:cNvPr id="3" name="Content Placeholder 2"/>
          <p:cNvSpPr>
            <a:spLocks noGrp="1"/>
          </p:cNvSpPr>
          <p:nvPr>
            <p:ph idx="1"/>
          </p:nvPr>
        </p:nvSpPr>
        <p:spPr/>
        <p:txBody>
          <a:bodyPr>
            <a:normAutofit fontScale="55000" lnSpcReduction="20000"/>
          </a:bodyPr>
          <a:lstStyle/>
          <a:p>
            <a:r>
              <a:rPr lang="en-US" dirty="0"/>
              <a:t>As President Beck has previously shared, we will continue to advocate for our Dreamers and will hold steadfast to our fundamental commitment to equity and inclusion. The campus will not compromise its values and we will continue to encourage open dialogue amongst students, faculty and staff. </a:t>
            </a:r>
          </a:p>
          <a:p>
            <a:pPr lvl="0"/>
            <a:r>
              <a:rPr lang="en-US" u="sng" dirty="0">
                <a:hlinkClick r:id="rId2"/>
              </a:rPr>
              <a:t>Discussion on Diversity: Moving From Dialogue to Action</a:t>
            </a:r>
            <a:r>
              <a:rPr lang="en-US" dirty="0"/>
              <a:t>, Feb. 28, 1 – 2:30 p.m., Student Union  </a:t>
            </a:r>
          </a:p>
          <a:p>
            <a:pPr lvl="0"/>
            <a:r>
              <a:rPr lang="en-US" u="sng" dirty="0">
                <a:hlinkClick r:id="rId3"/>
              </a:rPr>
              <a:t>Bridge the Gap</a:t>
            </a:r>
            <a:r>
              <a:rPr lang="en-US" dirty="0"/>
              <a:t>, March 29,30, 9 am to 5 pm, Petit Salon </a:t>
            </a:r>
          </a:p>
          <a:p>
            <a:pPr lvl="0"/>
            <a:r>
              <a:rPr lang="en-US" u="sng" dirty="0">
                <a:hlinkClick r:id="rId4"/>
              </a:rPr>
              <a:t>DACA FAQ</a:t>
            </a:r>
            <a:r>
              <a:rPr lang="en-US" u="sng" dirty="0"/>
              <a:t>s for CSU Employees</a:t>
            </a:r>
            <a:r>
              <a:rPr lang="en-US" dirty="0"/>
              <a:t> </a:t>
            </a:r>
          </a:p>
          <a:p>
            <a:pPr lvl="0"/>
            <a:r>
              <a:rPr lang="en-US" u="sng" dirty="0">
                <a:hlinkClick r:id="rId5"/>
              </a:rPr>
              <a:t>CSU Resources for Undocumented Students</a:t>
            </a:r>
            <a:endParaRPr lang="en-US" dirty="0"/>
          </a:p>
          <a:p>
            <a:pPr lvl="0"/>
            <a:r>
              <a:rPr lang="en-US" u="sng" dirty="0">
                <a:hlinkClick r:id="rId6"/>
              </a:rPr>
              <a:t>CSUCI Resources for Undocumented Students</a:t>
            </a:r>
            <a:endParaRPr lang="en-US" dirty="0"/>
          </a:p>
          <a:p>
            <a:pPr lvl="0"/>
            <a:r>
              <a:rPr lang="en-US" u="sng" dirty="0">
                <a:hlinkClick r:id="rId7"/>
              </a:rPr>
              <a:t>Multicultural Dream Center</a:t>
            </a:r>
            <a:r>
              <a:rPr lang="en-US" dirty="0"/>
              <a:t> </a:t>
            </a:r>
          </a:p>
          <a:p>
            <a:pPr lvl="0"/>
            <a:r>
              <a:rPr lang="en-US" u="sng" dirty="0">
                <a:hlinkClick r:id="rId8"/>
              </a:rPr>
              <a:t>Counseling &amp; Psychological Services</a:t>
            </a:r>
            <a:endParaRPr lang="en-US" dirty="0"/>
          </a:p>
          <a:p>
            <a:pPr lvl="0"/>
            <a:r>
              <a:rPr lang="en-US" dirty="0"/>
              <a:t>Campus Contacts: </a:t>
            </a:r>
            <a:r>
              <a:rPr lang="en-US" u="sng" dirty="0">
                <a:hlinkClick r:id="rId9"/>
              </a:rPr>
              <a:t>Kaia Tollefson</a:t>
            </a:r>
            <a:r>
              <a:rPr lang="en-US" dirty="0"/>
              <a:t>, </a:t>
            </a:r>
            <a:r>
              <a:rPr lang="en-US" u="sng" dirty="0">
                <a:hlinkClick r:id="rId10"/>
              </a:rPr>
              <a:t>Amanda Quintero</a:t>
            </a:r>
            <a:r>
              <a:rPr lang="en-US" dirty="0"/>
              <a:t>, </a:t>
            </a:r>
            <a:r>
              <a:rPr lang="en-US" u="sng" dirty="0">
                <a:hlinkClick r:id="rId11"/>
              </a:rPr>
              <a:t>Charles Osiris</a:t>
            </a:r>
            <a:r>
              <a:rPr lang="en-US" dirty="0"/>
              <a:t>, </a:t>
            </a:r>
            <a:r>
              <a:rPr lang="en-US" u="sng" dirty="0">
                <a:hlinkClick r:id="rId12"/>
              </a:rPr>
              <a:t>Martha Zavala</a:t>
            </a:r>
            <a:r>
              <a:rPr lang="en-US" dirty="0"/>
              <a:t>, or </a:t>
            </a:r>
            <a:r>
              <a:rPr lang="en-US" u="sng" dirty="0">
                <a:hlinkClick r:id="rId13"/>
              </a:rPr>
              <a:t>Angela Portillo</a:t>
            </a:r>
            <a:endParaRPr lang="en-US" dirty="0"/>
          </a:p>
          <a:p>
            <a:pPr lvl="0"/>
            <a:r>
              <a:rPr lang="en-US" u="sng" dirty="0">
                <a:hlinkClick r:id="rId14"/>
              </a:rPr>
              <a:t>Undocumented Student Ally Training Spring 2018</a:t>
            </a:r>
            <a:r>
              <a:rPr lang="en-US" dirty="0"/>
              <a:t> </a:t>
            </a:r>
          </a:p>
          <a:p>
            <a:endParaRPr lang="en-US" dirty="0"/>
          </a:p>
        </p:txBody>
      </p:sp>
    </p:spTree>
    <p:extLst>
      <p:ext uri="{BB962C8B-B14F-4D97-AF65-F5344CB8AC3E}">
        <p14:creationId xmlns:p14="http://schemas.microsoft.com/office/powerpoint/2010/main" val="265402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A. Jimenez: </a:t>
            </a:r>
            <a:r>
              <a:rPr lang="en-US" sz="2000" dirty="0"/>
              <a:t>Can we increase the number of electric vehicle chargers on campus to promote the use of electric vehicles?</a:t>
            </a:r>
            <a:br>
              <a:rPr lang="en-US" sz="2000" dirty="0"/>
            </a:br>
            <a:r>
              <a:rPr lang="en-US" sz="2000" dirty="0"/>
              <a:t/>
            </a:r>
            <a:br>
              <a:rPr lang="en-US" sz="2000" dirty="0"/>
            </a:br>
            <a:endParaRPr lang="en-US" sz="2000" dirty="0"/>
          </a:p>
        </p:txBody>
      </p:sp>
      <p:sp>
        <p:nvSpPr>
          <p:cNvPr id="3" name="Content Placeholder 2"/>
          <p:cNvSpPr>
            <a:spLocks noGrp="1"/>
          </p:cNvSpPr>
          <p:nvPr>
            <p:ph idx="1"/>
          </p:nvPr>
        </p:nvSpPr>
        <p:spPr/>
        <p:txBody>
          <a:bodyPr>
            <a:normAutofit/>
          </a:bodyPr>
          <a:lstStyle/>
          <a:p>
            <a:r>
              <a:rPr lang="en-US" dirty="0" smtClean="0"/>
              <a:t>Question was raised to Ray Porras, Director of Parking and Transportation</a:t>
            </a:r>
          </a:p>
          <a:p>
            <a:r>
              <a:rPr lang="en-US" dirty="0" smtClean="0"/>
              <a:t>Yes! </a:t>
            </a:r>
            <a:r>
              <a:rPr lang="en-US" dirty="0"/>
              <a:t>we are going to increase the number of electric vehicles that could be charged daily. It is our intent to reposition existing electric chargers and dedicated parking spaces so that three vehicles can be charged from a single charging unit. Due to cost we will do each location as an individual project. We are working with facilities and are hoping to do a few during the summer.</a:t>
            </a:r>
          </a:p>
        </p:txBody>
      </p:sp>
    </p:spTree>
    <p:extLst>
      <p:ext uri="{BB962C8B-B14F-4D97-AF65-F5344CB8AC3E}">
        <p14:creationId xmlns:p14="http://schemas.microsoft.com/office/powerpoint/2010/main" val="48634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SEAN  Anderson: Can </a:t>
            </a:r>
            <a:r>
              <a:rPr lang="en-US" sz="2400" dirty="0"/>
              <a:t>we please get some larger displays / screens for our large-format rooms such as Grand Salon?</a:t>
            </a:r>
          </a:p>
        </p:txBody>
      </p:sp>
      <p:sp>
        <p:nvSpPr>
          <p:cNvPr id="3" name="Content Placeholder 2"/>
          <p:cNvSpPr>
            <a:spLocks noGrp="1"/>
          </p:cNvSpPr>
          <p:nvPr>
            <p:ph idx="1"/>
          </p:nvPr>
        </p:nvSpPr>
        <p:spPr/>
        <p:txBody>
          <a:bodyPr>
            <a:normAutofit lnSpcReduction="10000"/>
          </a:bodyPr>
          <a:lstStyle/>
          <a:p>
            <a:r>
              <a:rPr lang="en-US" dirty="0" smtClean="0"/>
              <a:t>Question directed to Alissa </a:t>
            </a:r>
            <a:r>
              <a:rPr lang="en-US" dirty="0" err="1" smtClean="0"/>
              <a:t>Blough</a:t>
            </a:r>
            <a:r>
              <a:rPr lang="en-US" dirty="0" smtClean="0"/>
              <a:t>, Director of University Events and Special Programs</a:t>
            </a:r>
          </a:p>
          <a:p>
            <a:r>
              <a:rPr lang="en-US" dirty="0"/>
              <a:t> Conferences &amp; Events (C&amp;E), and the campus has explored options/cost of installing large screens in grand salon. </a:t>
            </a:r>
            <a:r>
              <a:rPr lang="en-US" dirty="0" smtClean="0"/>
              <a:t> John </a:t>
            </a:r>
            <a:r>
              <a:rPr lang="en-US" dirty="0" err="1"/>
              <a:t>Gormley</a:t>
            </a:r>
            <a:r>
              <a:rPr lang="en-US" dirty="0"/>
              <a:t> has informed me that this is on their capital project list. Unfortunately at the moment our office does not have the budget to move forward with installation and in regards to the capital project list, it is awaiting approval by the Space Advisory Working Group. However, C &amp; E is currently exploring facility rate fee increases for the external community, how we can improve them while creating an additional revenue stream for the campus. Projects such as these could be funded by the additional revenue of external events.</a:t>
            </a:r>
          </a:p>
        </p:txBody>
      </p:sp>
    </p:spTree>
    <p:extLst>
      <p:ext uri="{BB962C8B-B14F-4D97-AF65-F5344CB8AC3E}">
        <p14:creationId xmlns:p14="http://schemas.microsoft.com/office/powerpoint/2010/main" val="533177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t>J. Perry: </a:t>
            </a:r>
            <a:r>
              <a:rPr lang="en-US" sz="2000" dirty="0"/>
              <a:t>A number of people who visit or work on campus either genuinely do not know that the campus is smoke free or they have conveniently forgotten. Is there a plan to post more “smoke-free campus” signage? If not, why?</a:t>
            </a:r>
          </a:p>
        </p:txBody>
      </p:sp>
      <p:sp>
        <p:nvSpPr>
          <p:cNvPr id="3" name="Content Placeholder 2"/>
          <p:cNvSpPr>
            <a:spLocks noGrp="1"/>
          </p:cNvSpPr>
          <p:nvPr>
            <p:ph idx="1"/>
          </p:nvPr>
        </p:nvSpPr>
        <p:spPr/>
        <p:txBody>
          <a:bodyPr>
            <a:normAutofit fontScale="70000" lnSpcReduction="20000"/>
          </a:bodyPr>
          <a:lstStyle/>
          <a:p>
            <a:r>
              <a:rPr lang="en-US" dirty="0" smtClean="0"/>
              <a:t>Question was posed to Nancy Gill, Director of Campus Communication</a:t>
            </a:r>
          </a:p>
          <a:p>
            <a:r>
              <a:rPr lang="en-US" dirty="0"/>
              <a:t>Signs remain on all 48 interior bulletin boards since fall 2017</a:t>
            </a:r>
          </a:p>
          <a:p>
            <a:r>
              <a:rPr lang="en-US" u="sng" dirty="0">
                <a:hlinkClick r:id="rId2"/>
              </a:rPr>
              <a:t>Website</a:t>
            </a:r>
            <a:r>
              <a:rPr lang="en-US" dirty="0"/>
              <a:t> continues to provide information to the campus and general public</a:t>
            </a:r>
          </a:p>
          <a:p>
            <a:r>
              <a:rPr lang="en-US" dirty="0"/>
              <a:t>Social media announcement last fall (we are scheduled for another reminder this semester)</a:t>
            </a:r>
          </a:p>
          <a:p>
            <a:r>
              <a:rPr lang="en-US" dirty="0" err="1"/>
              <a:t>NewsCenter</a:t>
            </a:r>
            <a:r>
              <a:rPr lang="en-US" dirty="0"/>
              <a:t> website announcement last fall (we are scheduled for another reminder this semester)</a:t>
            </a:r>
          </a:p>
          <a:p>
            <a:r>
              <a:rPr lang="en-US" dirty="0"/>
              <a:t>Announcement/Reminder for students and employees continues on </a:t>
            </a:r>
            <a:r>
              <a:rPr lang="en-US" dirty="0" smtClean="0"/>
              <a:t>the </a:t>
            </a:r>
            <a:r>
              <a:rPr lang="en-US" u="sng" dirty="0" smtClean="0">
                <a:hlinkClick r:id="rId3"/>
              </a:rPr>
              <a:t>myCI</a:t>
            </a:r>
            <a:r>
              <a:rPr lang="en-US" dirty="0"/>
              <a:t> login page</a:t>
            </a:r>
          </a:p>
          <a:p>
            <a:r>
              <a:rPr lang="en-US" dirty="0"/>
              <a:t>Availability of boxes of breath mints were provided last fall to Human Resources, Housing &amp; Residential Education, and Student Health</a:t>
            </a:r>
          </a:p>
          <a:p>
            <a:r>
              <a:rPr lang="en-US" dirty="0"/>
              <a:t>Announcement/reminder provided at summer 2018 new student orientations</a:t>
            </a:r>
          </a:p>
          <a:p>
            <a:r>
              <a:rPr lang="en-US" dirty="0"/>
              <a:t>Announcement during scheduled new employee orientations</a:t>
            </a:r>
          </a:p>
          <a:p>
            <a:endParaRPr lang="en-US" dirty="0"/>
          </a:p>
        </p:txBody>
      </p:sp>
    </p:spTree>
    <p:extLst>
      <p:ext uri="{BB962C8B-B14F-4D97-AF65-F5344CB8AC3E}">
        <p14:creationId xmlns:p14="http://schemas.microsoft.com/office/powerpoint/2010/main" val="207974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t>J. Perry: A number of people who visit or work on campus either genuinely do not know that the campus is smoke free or they have conveniently forgotten. Is there a plan to post more “smoke-free campus” signage? If not, why?</a:t>
            </a:r>
          </a:p>
        </p:txBody>
      </p:sp>
      <p:sp>
        <p:nvSpPr>
          <p:cNvPr id="3" name="Content Placeholder 2"/>
          <p:cNvSpPr>
            <a:spLocks noGrp="1"/>
          </p:cNvSpPr>
          <p:nvPr>
            <p:ph idx="1"/>
          </p:nvPr>
        </p:nvSpPr>
        <p:spPr/>
        <p:txBody>
          <a:bodyPr/>
          <a:lstStyle/>
          <a:p>
            <a:r>
              <a:rPr lang="en-US" dirty="0"/>
              <a:t>John </a:t>
            </a:r>
            <a:r>
              <a:rPr lang="en-US" dirty="0" err="1"/>
              <a:t>Gormley</a:t>
            </a:r>
            <a:r>
              <a:rPr lang="en-US" dirty="0"/>
              <a:t> </a:t>
            </a:r>
            <a:r>
              <a:rPr lang="en-US" dirty="0" smtClean="0"/>
              <a:t>notes that Facilities is responsible for the placement of all permanent signage on campus and there is no current plan or funding to install additional signage on campus regarding the smoke/tobacco free campus status.  Approximately 15 permanent outdoor signs were placed around campus last fall regarding this status.</a:t>
            </a:r>
            <a:endParaRPr lang="en-US" dirty="0"/>
          </a:p>
        </p:txBody>
      </p:sp>
    </p:spTree>
    <p:extLst>
      <p:ext uri="{BB962C8B-B14F-4D97-AF65-F5344CB8AC3E}">
        <p14:creationId xmlns:p14="http://schemas.microsoft.com/office/powerpoint/2010/main" val="143208609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2988</TotalTime>
  <Words>667</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Intent to raise questions</vt:lpstr>
      <vt:lpstr>J. BaléN: What are we doing to prepare for the ICE raids that are headed our way?  How in this intensifying atmosphere of fear and hate are we planning to come together across our differences, to move beyond our inevitable hurts and angers and pain to support those most affected by the current regimes’ programs of hate? </vt:lpstr>
      <vt:lpstr>J. BaléN: What are we doing to prepare for the ICE raids that are headed our way?  How in this intensifying atmosphere of fear and hate are we planning to come together across our differences, to move beyond our inevitable hurts and angers and pain to support those most affected by the current regimes’ programs of hate? </vt:lpstr>
      <vt:lpstr>J. BaléN: What are we doing to prepare for the ICE raids that are headed our way?  How in this intensifying atmosphere of fear and hate are we planning to come together across our differences, to move beyond our inevitable hurts and angers and pain to support those most affected by the current regimes’ programs of hate? </vt:lpstr>
      <vt:lpstr>A. Jimenez: Can we increase the number of electric vehicle chargers on campus to promote the use of electric vehicles?  </vt:lpstr>
      <vt:lpstr>SEAN  Anderson: Can we please get some larger displays / screens for our large-format rooms such as Grand Salon?</vt:lpstr>
      <vt:lpstr>J. Perry: A number of people who visit or work on campus either genuinely do not know that the campus is smoke free or they have conveniently forgotten. Is there a plan to post more “smoke-free campus” signage? If not, why?</vt:lpstr>
      <vt:lpstr>J. Perry: A number of people who visit or work on campus either genuinely do not know that the campus is smoke free or they have conveniently forgotten. Is there a plan to post more “smoke-free campus” signage? If not, why?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raise questions</dc:title>
  <dc:creator>Stratton, Stephen</dc:creator>
  <cp:lastModifiedBy>Edwards, Jeannette</cp:lastModifiedBy>
  <cp:revision>15</cp:revision>
  <dcterms:created xsi:type="dcterms:W3CDTF">2017-09-11T17:16:24Z</dcterms:created>
  <dcterms:modified xsi:type="dcterms:W3CDTF">2018-02-27T21:27:20Z</dcterms:modified>
</cp:coreProperties>
</file>