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9" r:id="rId4"/>
    <p:sldId id="297" r:id="rId5"/>
    <p:sldId id="298" r:id="rId6"/>
    <p:sldId id="299" r:id="rId7"/>
    <p:sldId id="300" r:id="rId8"/>
    <p:sldId id="301" r:id="rId9"/>
    <p:sldId id="302" r:id="rId10"/>
    <p:sldId id="292" r:id="rId11"/>
    <p:sldId id="260" r:id="rId12"/>
    <p:sldId id="294" r:id="rId13"/>
    <p:sldId id="293" r:id="rId14"/>
    <p:sldId id="296" r:id="rId15"/>
    <p:sldId id="291"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82" d="100"/>
          <a:sy n="82" d="100"/>
        </p:scale>
        <p:origin x="1045" y="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48999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38567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5623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196625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E3D315-5960-4D58-9E8C-EBE5DAD800DF}"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98390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3D315-5960-4D58-9E8C-EBE5DAD800DF}"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9172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3D315-5960-4D58-9E8C-EBE5DAD800DF}" type="datetimeFigureOut">
              <a:rPr lang="en-US" smtClean="0"/>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148553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3D315-5960-4D58-9E8C-EBE5DAD800DF}" type="datetimeFigureOut">
              <a:rPr lang="en-US" smtClean="0"/>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435594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3D315-5960-4D58-9E8C-EBE5DAD800DF}" type="datetimeFigureOut">
              <a:rPr lang="en-US" smtClean="0"/>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145192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3D315-5960-4D58-9E8C-EBE5DAD800DF}"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409761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3D315-5960-4D58-9E8C-EBE5DAD800DF}"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46505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3D315-5960-4D58-9E8C-EBE5DAD800DF}" type="datetimeFigureOut">
              <a:rPr lang="en-US" smtClean="0"/>
              <a:t>3/12/2019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6DF1-5A37-48C0-BB7E-D59513AB2524}" type="slidenum">
              <a:rPr lang="en-US" smtClean="0"/>
              <a:t>‹#›</a:t>
            </a:fld>
            <a:endParaRPr lang="en-US"/>
          </a:p>
        </p:txBody>
      </p:sp>
    </p:spTree>
    <p:extLst>
      <p:ext uri="{BB962C8B-B14F-4D97-AF65-F5344CB8AC3E}">
        <p14:creationId xmlns:p14="http://schemas.microsoft.com/office/powerpoint/2010/main" val="571164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alstatepays.or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579" y="3981795"/>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351082" cy="646331"/>
          </a:xfrm>
          <a:prstGeom prst="rect">
            <a:avLst/>
          </a:prstGeom>
          <a:noFill/>
        </p:spPr>
        <p:txBody>
          <a:bodyPr wrap="square" rtlCol="0">
            <a:spAutoFit/>
          </a:bodyPr>
          <a:lstStyle/>
          <a:p>
            <a:r>
              <a:rPr lang="en-US" dirty="0" smtClean="0">
                <a:latin typeface="Gill Sans MT" panose="020B0502020104020203" pitchFamily="34" charset="0"/>
              </a:rPr>
              <a:t>Academic Senate, 3/12/19</a:t>
            </a:r>
          </a:p>
          <a:p>
            <a:r>
              <a:rPr lang="en-US" dirty="0" smtClean="0">
                <a:latin typeface="Gill Sans MT" panose="020B0502020104020203" pitchFamily="34" charset="0"/>
              </a:rPr>
              <a:t>Intent to Raise Question</a:t>
            </a:r>
            <a:endParaRPr lang="en-US" dirty="0">
              <a:latin typeface="Gill Sans MT" panose="020B0502020104020203" pitchFamily="34" charset="0"/>
            </a:endParaRPr>
          </a:p>
        </p:txBody>
      </p:sp>
      <p:pic>
        <p:nvPicPr>
          <p:cNvPr id="1032" name="Picture 8" descr="https://farm3.staticflickr.com/2805/10563215664_ebfde3ccc7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393" y="242080"/>
            <a:ext cx="7164711" cy="477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299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8483" y="6121745"/>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688483" y="-64564"/>
            <a:ext cx="10016836" cy="6186309"/>
          </a:xfrm>
          <a:prstGeom prst="rect">
            <a:avLst/>
          </a:prstGeom>
          <a:noFill/>
        </p:spPr>
        <p:txBody>
          <a:bodyPr wrap="square" rtlCol="0">
            <a:spAutoFit/>
          </a:bodyPr>
          <a:lstStyle/>
          <a:p>
            <a:endParaRPr lang="en-US" dirty="0"/>
          </a:p>
          <a:p>
            <a:r>
              <a:rPr lang="en-US" dirty="0"/>
              <a:t> </a:t>
            </a:r>
          </a:p>
          <a:p>
            <a:r>
              <a:rPr lang="en-US" sz="2400" dirty="0"/>
              <a:t>I currently have students who have </a:t>
            </a:r>
            <a:r>
              <a:rPr lang="en-US" sz="2400" dirty="0" err="1"/>
              <a:t>DACA</a:t>
            </a:r>
            <a:r>
              <a:rPr lang="en-US" sz="2400" dirty="0"/>
              <a:t> and undocumented status looking to apply for graduate school. In the past, due to the Ally training, students felt relatively safe divulging their status at either the Career Center the Graduate Studies Center (</a:t>
            </a:r>
            <a:r>
              <a:rPr lang="en-US" sz="2400" dirty="0" err="1"/>
              <a:t>GSC</a:t>
            </a:r>
            <a:r>
              <a:rPr lang="en-US" sz="2400" dirty="0"/>
              <a:t>). </a:t>
            </a:r>
          </a:p>
          <a:p>
            <a:r>
              <a:rPr lang="en-US" sz="2400" dirty="0"/>
              <a:t>a.    With Martha Zavala from the Multicultural Dream Center and Aracely Flores from the </a:t>
            </a:r>
            <a:r>
              <a:rPr lang="en-US" sz="2400" dirty="0" err="1"/>
              <a:t>GSC</a:t>
            </a:r>
            <a:r>
              <a:rPr lang="en-US" sz="2400" dirty="0"/>
              <a:t> no longer on campus, what is CI doing to ensure our Dreamer students can plan for graduate school with a strong measure of ensured safety? </a:t>
            </a:r>
          </a:p>
          <a:p>
            <a:r>
              <a:rPr lang="en-US" sz="2400" dirty="0"/>
              <a:t>b.     Can The Academic Senate please invite Martha’s replacement to speak about their role on campus? </a:t>
            </a:r>
          </a:p>
          <a:p>
            <a:r>
              <a:rPr lang="en-US" sz="2400" dirty="0"/>
              <a:t>c.    Since all programs send students to graduate school, is there a plan to institutionalize the </a:t>
            </a:r>
            <a:r>
              <a:rPr lang="en-US" sz="2400" dirty="0" err="1"/>
              <a:t>GSC</a:t>
            </a:r>
            <a:r>
              <a:rPr lang="en-US" sz="2400" dirty="0"/>
              <a:t> so that Education does not have to bear the burden of the cost? </a:t>
            </a:r>
            <a:endParaRPr lang="en-US" sz="2400" dirty="0" smtClean="0"/>
          </a:p>
          <a:p>
            <a:endParaRPr lang="en-US" sz="2400" dirty="0"/>
          </a:p>
          <a:p>
            <a:r>
              <a:rPr lang="en-US" sz="2400" dirty="0" smtClean="0"/>
              <a:t>Brittnee Veldman</a:t>
            </a:r>
            <a:endParaRPr lang="en-US" sz="2400" dirty="0"/>
          </a:p>
        </p:txBody>
      </p:sp>
    </p:spTree>
    <p:extLst>
      <p:ext uri="{BB962C8B-B14F-4D97-AF65-F5344CB8AC3E}">
        <p14:creationId xmlns:p14="http://schemas.microsoft.com/office/powerpoint/2010/main" val="425185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3" name="TextBox 2"/>
          <p:cNvSpPr txBox="1"/>
          <p:nvPr/>
        </p:nvSpPr>
        <p:spPr>
          <a:xfrm>
            <a:off x="937549" y="1180618"/>
            <a:ext cx="11351985" cy="4801314"/>
          </a:xfrm>
          <a:prstGeom prst="rect">
            <a:avLst/>
          </a:prstGeom>
          <a:noFill/>
        </p:spPr>
        <p:txBody>
          <a:bodyPr wrap="square" rtlCol="0">
            <a:spAutoFit/>
          </a:bodyPr>
          <a:lstStyle/>
          <a:p>
            <a:r>
              <a:rPr lang="en-US" dirty="0" smtClean="0"/>
              <a:t>a. Martha </a:t>
            </a:r>
            <a:r>
              <a:rPr lang="en-US" dirty="0"/>
              <a:t>Zavala served as the coordinator for our</a:t>
            </a:r>
          </a:p>
          <a:p>
            <a:r>
              <a:rPr lang="en-US" dirty="0"/>
              <a:t>Underrepresented Student Initiatives program (</a:t>
            </a:r>
            <a:r>
              <a:rPr lang="en-US" dirty="0" err="1"/>
              <a:t>USI</a:t>
            </a:r>
            <a:r>
              <a:rPr lang="en-US" dirty="0"/>
              <a:t>), which is housed within our Retention,</a:t>
            </a:r>
          </a:p>
          <a:p>
            <a:r>
              <a:rPr lang="en-US" dirty="0"/>
              <a:t>Outreach, and Inclusive Services area of the Division of Student Affairs. We recently filled this</a:t>
            </a:r>
          </a:p>
          <a:p>
            <a:r>
              <a:rPr lang="en-US" dirty="0"/>
              <a:t>position, and our new coordinator is Natalie Johnson. She is currently in the midst of her</a:t>
            </a:r>
          </a:p>
          <a:p>
            <a:r>
              <a:rPr lang="en-US" dirty="0"/>
              <a:t>onboarding process, but one of the main aspects of her job responsibilities is to continue the</a:t>
            </a:r>
          </a:p>
          <a:p>
            <a:r>
              <a:rPr lang="en-US" dirty="0"/>
              <a:t>work Martha had begun in supporting our </a:t>
            </a:r>
            <a:r>
              <a:rPr lang="en-US" dirty="0" err="1"/>
              <a:t>DACA</a:t>
            </a:r>
            <a:r>
              <a:rPr lang="en-US" dirty="0"/>
              <a:t> and Dreamer students. In addition to</a:t>
            </a:r>
          </a:p>
          <a:p>
            <a:r>
              <a:rPr lang="en-US" dirty="0"/>
              <a:t>continuing the faculty and staff ally training program, we have ongoing programming through</a:t>
            </a:r>
          </a:p>
          <a:p>
            <a:r>
              <a:rPr lang="en-US" dirty="0" err="1"/>
              <a:t>USI</a:t>
            </a:r>
            <a:r>
              <a:rPr lang="en-US" dirty="0"/>
              <a:t>, Inclusive Student Services, and our Multi-cultural Dream Center. I would encourage faculty</a:t>
            </a:r>
          </a:p>
          <a:p>
            <a:r>
              <a:rPr lang="en-US" dirty="0"/>
              <a:t>to connect directly with Natalie, as well as Dr. Hiram Ramirez (Director of Inclusive Student</a:t>
            </a:r>
          </a:p>
          <a:p>
            <a:r>
              <a:rPr lang="en-US" dirty="0"/>
              <a:t>Services and the Multicultural Dream Center) and Dr. Charles Osiris (Associate Vice President of</a:t>
            </a:r>
          </a:p>
          <a:p>
            <a:r>
              <a:rPr lang="en-US" dirty="0"/>
              <a:t>Student Affairs – Retention, Outreach and Inclusive Services) to learn more and perhaps most</a:t>
            </a:r>
          </a:p>
          <a:p>
            <a:r>
              <a:rPr lang="en-US" dirty="0"/>
              <a:t>importantly, to discuss ways to actively collaborate to improve programming and support to our</a:t>
            </a:r>
          </a:p>
          <a:p>
            <a:r>
              <a:rPr lang="en-US" dirty="0"/>
              <a:t>students.</a:t>
            </a:r>
          </a:p>
          <a:p>
            <a:r>
              <a:rPr lang="en-US" dirty="0"/>
              <a:t>I cannot speak as to what is happening in the </a:t>
            </a:r>
            <a:r>
              <a:rPr lang="en-US" dirty="0" err="1"/>
              <a:t>GSC</a:t>
            </a:r>
            <a:r>
              <a:rPr lang="en-US" dirty="0"/>
              <a:t>, since this area is not within the purview of</a:t>
            </a:r>
          </a:p>
          <a:p>
            <a:r>
              <a:rPr lang="en-US" dirty="0"/>
              <a:t>the </a:t>
            </a:r>
            <a:r>
              <a:rPr lang="en-US" dirty="0" err="1"/>
              <a:t>DSA</a:t>
            </a:r>
            <a:r>
              <a:rPr lang="en-US" dirty="0"/>
              <a:t>. That being said, support for our Dreamer students is definitely a campus wide effort</a:t>
            </a:r>
          </a:p>
          <a:p>
            <a:r>
              <a:rPr lang="en-US" dirty="0"/>
              <a:t>that involves all administration, faculty, staff, and students, and I look forward to facilitating</a:t>
            </a:r>
          </a:p>
          <a:p>
            <a:r>
              <a:rPr lang="en-US" dirty="0"/>
              <a:t>more support and collaboration from the </a:t>
            </a:r>
            <a:r>
              <a:rPr lang="en-US" dirty="0" err="1"/>
              <a:t>DSA</a:t>
            </a:r>
            <a:r>
              <a:rPr lang="en-US" dirty="0"/>
              <a:t>.</a:t>
            </a:r>
          </a:p>
        </p:txBody>
      </p:sp>
    </p:spTree>
    <p:extLst>
      <p:ext uri="{BB962C8B-B14F-4D97-AF65-F5344CB8AC3E}">
        <p14:creationId xmlns:p14="http://schemas.microsoft.com/office/powerpoint/2010/main" val="347240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3" name="TextBox 2"/>
          <p:cNvSpPr txBox="1"/>
          <p:nvPr/>
        </p:nvSpPr>
        <p:spPr>
          <a:xfrm>
            <a:off x="937549" y="1180618"/>
            <a:ext cx="10706583" cy="2677656"/>
          </a:xfrm>
          <a:prstGeom prst="rect">
            <a:avLst/>
          </a:prstGeom>
          <a:noFill/>
        </p:spPr>
        <p:txBody>
          <a:bodyPr wrap="square" rtlCol="0">
            <a:spAutoFit/>
          </a:bodyPr>
          <a:lstStyle/>
          <a:p>
            <a:r>
              <a:rPr lang="en-US" sz="2800" dirty="0" smtClean="0"/>
              <a:t>b. </a:t>
            </a:r>
            <a:r>
              <a:rPr lang="en-US" sz="2800" dirty="0"/>
              <a:t>Yes, of course. I’ve already discussed this with Dr. Osiris, as well as other </a:t>
            </a:r>
            <a:r>
              <a:rPr lang="en-US" sz="2800" dirty="0" smtClean="0"/>
              <a:t>faculty members </a:t>
            </a:r>
            <a:r>
              <a:rPr lang="en-US" sz="2800" dirty="0"/>
              <a:t>who have inquired</a:t>
            </a:r>
            <a:r>
              <a:rPr lang="en-US" sz="2800" dirty="0" smtClean="0"/>
              <a:t>.</a:t>
            </a:r>
          </a:p>
          <a:p>
            <a:endParaRPr lang="en-US" sz="2800" dirty="0"/>
          </a:p>
          <a:p>
            <a:r>
              <a:rPr lang="en-US" sz="2800" dirty="0" smtClean="0"/>
              <a:t>c.</a:t>
            </a:r>
            <a:r>
              <a:rPr lang="en-US" sz="2800" dirty="0"/>
              <a:t> I cannot speak to this </a:t>
            </a:r>
            <a:r>
              <a:rPr lang="en-US" sz="2800" dirty="0" smtClean="0"/>
              <a:t>directly, as </a:t>
            </a:r>
            <a:r>
              <a:rPr lang="en-US" sz="2800" dirty="0"/>
              <a:t>the </a:t>
            </a:r>
            <a:r>
              <a:rPr lang="en-US" sz="2800" dirty="0" err="1"/>
              <a:t>GSC</a:t>
            </a:r>
            <a:r>
              <a:rPr lang="en-US" sz="2800" dirty="0"/>
              <a:t> is not within the purview of the </a:t>
            </a:r>
            <a:r>
              <a:rPr lang="en-US" sz="2800" dirty="0" err="1"/>
              <a:t>DSA</a:t>
            </a:r>
            <a:r>
              <a:rPr lang="en-US" sz="2800" dirty="0"/>
              <a:t>. I would recommend that you start </a:t>
            </a:r>
            <a:r>
              <a:rPr lang="en-US" sz="2800" dirty="0" smtClean="0"/>
              <a:t>this discussion </a:t>
            </a:r>
            <a:r>
              <a:rPr lang="en-US" sz="2800" dirty="0"/>
              <a:t>with your respective Dean and Provost.</a:t>
            </a:r>
          </a:p>
        </p:txBody>
      </p:sp>
    </p:spTree>
    <p:extLst>
      <p:ext uri="{BB962C8B-B14F-4D97-AF65-F5344CB8AC3E}">
        <p14:creationId xmlns:p14="http://schemas.microsoft.com/office/powerpoint/2010/main" val="22632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3693319"/>
          </a:xfrm>
          <a:prstGeom prst="rect">
            <a:avLst/>
          </a:prstGeom>
          <a:noFill/>
        </p:spPr>
        <p:txBody>
          <a:bodyPr wrap="square" rtlCol="0">
            <a:spAutoFit/>
          </a:bodyPr>
          <a:lstStyle/>
          <a:p>
            <a:endParaRPr lang="en-US" dirty="0"/>
          </a:p>
          <a:p>
            <a:r>
              <a:rPr lang="en-US" dirty="0"/>
              <a:t> </a:t>
            </a:r>
          </a:p>
          <a:p>
            <a:endParaRPr lang="en-US" dirty="0"/>
          </a:p>
          <a:p>
            <a:r>
              <a:rPr lang="en-US" dirty="0"/>
              <a:t> </a:t>
            </a:r>
            <a:r>
              <a:rPr lang="en-US" sz="2400" dirty="0" smtClean="0"/>
              <a:t>In </a:t>
            </a:r>
            <a:r>
              <a:rPr lang="en-US" sz="2400" dirty="0"/>
              <a:t>the last five years CAPS has faced several challenges that included: increased demand for services, reduced staffing, the training program being placed on hold, changes in leadership, and several campus and statewide related tragedies. Given these challenges, are counselor tenure positions going to be re-considered in order to provide greater stability and retention for faculty and for students?</a:t>
            </a:r>
          </a:p>
          <a:p>
            <a:r>
              <a:rPr lang="en-US" dirty="0"/>
              <a:t> </a:t>
            </a:r>
            <a:endParaRPr lang="en-US" dirty="0" smtClean="0"/>
          </a:p>
          <a:p>
            <a:r>
              <a:rPr lang="en-US" dirty="0" smtClean="0"/>
              <a:t>Brittnee Veldman</a:t>
            </a:r>
            <a:endParaRPr lang="en-US" dirty="0"/>
          </a:p>
        </p:txBody>
      </p:sp>
    </p:spTree>
    <p:extLst>
      <p:ext uri="{BB962C8B-B14F-4D97-AF65-F5344CB8AC3E}">
        <p14:creationId xmlns:p14="http://schemas.microsoft.com/office/powerpoint/2010/main" val="2809561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Tree>
    <p:extLst>
      <p:ext uri="{BB962C8B-B14F-4D97-AF65-F5344CB8AC3E}">
        <p14:creationId xmlns:p14="http://schemas.microsoft.com/office/powerpoint/2010/main" val="4174391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4339650"/>
          </a:xfrm>
          <a:prstGeom prst="rect">
            <a:avLst/>
          </a:prstGeom>
          <a:noFill/>
        </p:spPr>
        <p:txBody>
          <a:bodyPr wrap="square" rtlCol="0">
            <a:spAutoFit/>
          </a:bodyPr>
          <a:lstStyle/>
          <a:p>
            <a:endParaRPr lang="en-US" dirty="0"/>
          </a:p>
          <a:p>
            <a:r>
              <a:rPr lang="en-US" dirty="0"/>
              <a:t> </a:t>
            </a:r>
          </a:p>
          <a:p>
            <a:r>
              <a:rPr lang="en-US" sz="2400" dirty="0"/>
              <a:t>The CI Boating Center is an incredible facility. It has potential to further our connection to Oxnard, and I encourage my colleagues to continue to think of innovative ways to utilize the space. Although we are able to reserve the classroom space at no cost, we are required to pay a $42 locksmith fee to unlock and lock the door. I’m concerned this fee might create an obstacle for certain groups or anyone who might be interested in utilizing the space. Is there a way to work with facilities or CI boating center staff to have that locksmith fee waived? Thank you for the consideration.</a:t>
            </a:r>
          </a:p>
          <a:p>
            <a:endParaRPr lang="en-US" sz="2400" dirty="0"/>
          </a:p>
          <a:p>
            <a:r>
              <a:rPr lang="en-US" sz="2400" dirty="0" smtClean="0"/>
              <a:t>Luis Sanchez</a:t>
            </a:r>
            <a:endParaRPr lang="en-US" sz="2400" dirty="0"/>
          </a:p>
        </p:txBody>
      </p:sp>
    </p:spTree>
    <p:extLst>
      <p:ext uri="{BB962C8B-B14F-4D97-AF65-F5344CB8AC3E}">
        <p14:creationId xmlns:p14="http://schemas.microsoft.com/office/powerpoint/2010/main" val="192763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579" y="3981795"/>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351082" cy="646331"/>
          </a:xfrm>
          <a:prstGeom prst="rect">
            <a:avLst/>
          </a:prstGeom>
          <a:noFill/>
        </p:spPr>
        <p:txBody>
          <a:bodyPr wrap="square" rtlCol="0">
            <a:spAutoFit/>
          </a:bodyPr>
          <a:lstStyle/>
          <a:p>
            <a:r>
              <a:rPr lang="en-US" dirty="0" smtClean="0">
                <a:latin typeface="Gill Sans MT" panose="020B0502020104020203" pitchFamily="34" charset="0"/>
              </a:rPr>
              <a:t>Academic Senate, 3.12.19</a:t>
            </a:r>
          </a:p>
          <a:p>
            <a:r>
              <a:rPr lang="en-US" dirty="0" smtClean="0">
                <a:latin typeface="Gill Sans MT" panose="020B0502020104020203" pitchFamily="34" charset="0"/>
              </a:rPr>
              <a:t>Intent to Raise Question</a:t>
            </a:r>
            <a:endParaRPr lang="en-US" dirty="0">
              <a:latin typeface="Gill Sans MT" panose="020B0502020104020203" pitchFamily="34" charset="0"/>
            </a:endParaRPr>
          </a:p>
        </p:txBody>
      </p:sp>
      <p:pic>
        <p:nvPicPr>
          <p:cNvPr id="1032" name="Picture 8" descr="https://farm3.staticflickr.com/2805/10563215664_ebfde3ccc7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393" y="242080"/>
            <a:ext cx="7164711" cy="47788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599990" y="5798712"/>
            <a:ext cx="2120452" cy="369332"/>
          </a:xfrm>
          <a:prstGeom prst="rect">
            <a:avLst/>
          </a:prstGeom>
          <a:noFill/>
        </p:spPr>
        <p:txBody>
          <a:bodyPr wrap="none" rtlCol="0">
            <a:spAutoFit/>
          </a:bodyPr>
          <a:lstStyle/>
          <a:p>
            <a:r>
              <a:rPr lang="en-US" dirty="0" smtClean="0"/>
              <a:t>NEW QUESTIONS???</a:t>
            </a:r>
            <a:endParaRPr lang="en-US" dirty="0"/>
          </a:p>
        </p:txBody>
      </p:sp>
    </p:spTree>
    <p:extLst>
      <p:ext uri="{BB962C8B-B14F-4D97-AF65-F5344CB8AC3E}">
        <p14:creationId xmlns:p14="http://schemas.microsoft.com/office/powerpoint/2010/main" val="85831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712149" cy="4031873"/>
          </a:xfrm>
          <a:prstGeom prst="rect">
            <a:avLst/>
          </a:prstGeom>
          <a:noFill/>
        </p:spPr>
        <p:txBody>
          <a:bodyPr wrap="square" rtlCol="0">
            <a:spAutoFit/>
          </a:bodyPr>
          <a:lstStyle/>
          <a:p>
            <a:r>
              <a:rPr lang="en-US" sz="3200" dirty="0" smtClean="0"/>
              <a:t>In </a:t>
            </a:r>
            <a:r>
              <a:rPr lang="en-US" sz="3200" dirty="0"/>
              <a:t>the spirit of shared governance and respect, can the Provost create a taskforce of appropriate faculty or a forum of dialogue to address the question of Department oriented tenure-track searches versus the university’s long tradition of Interdisciplinary Recruitment that advances interdisciplinary student learning and faculty collaborations</a:t>
            </a:r>
            <a:r>
              <a:rPr lang="en-US" sz="3200" dirty="0" smtClean="0"/>
              <a:t>?</a:t>
            </a:r>
          </a:p>
          <a:p>
            <a:endParaRPr lang="en-US" sz="3200" dirty="0"/>
          </a:p>
          <a:p>
            <a:r>
              <a:rPr lang="en-US" sz="3200" dirty="0"/>
              <a:t>Frank Barajas</a:t>
            </a:r>
          </a:p>
        </p:txBody>
      </p:sp>
    </p:spTree>
    <p:extLst>
      <p:ext uri="{BB962C8B-B14F-4D97-AF65-F5344CB8AC3E}">
        <p14:creationId xmlns:p14="http://schemas.microsoft.com/office/powerpoint/2010/main" val="2981789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453531" cy="2246769"/>
          </a:xfrm>
          <a:prstGeom prst="rect">
            <a:avLst/>
          </a:prstGeom>
          <a:noFill/>
        </p:spPr>
        <p:txBody>
          <a:bodyPr wrap="square" rtlCol="0">
            <a:spAutoFit/>
          </a:bodyPr>
          <a:lstStyle/>
          <a:p>
            <a:r>
              <a:rPr lang="en-US" sz="2800" dirty="0"/>
              <a:t>I envision this activity being a prime responsibility of the new </a:t>
            </a:r>
            <a:r>
              <a:rPr lang="en-US" sz="2800" dirty="0" err="1"/>
              <a:t>AVP</a:t>
            </a:r>
            <a:r>
              <a:rPr lang="en-US" sz="2800" dirty="0"/>
              <a:t> of </a:t>
            </a:r>
            <a:r>
              <a:rPr lang="en-US" sz="2800" dirty="0" smtClean="0"/>
              <a:t>Faculty Affairs </a:t>
            </a:r>
            <a:r>
              <a:rPr lang="en-US" sz="2800" dirty="0"/>
              <a:t>position.  I understand that it is an important issue, but I ask for your patience as we work to complete our leadership </a:t>
            </a:r>
            <a:r>
              <a:rPr lang="en-US" sz="2800" dirty="0" smtClean="0"/>
              <a:t>team</a:t>
            </a:r>
          </a:p>
          <a:p>
            <a:endParaRPr lang="en-US" sz="2800" dirty="0"/>
          </a:p>
          <a:p>
            <a:r>
              <a:rPr lang="en-US" sz="2800" dirty="0" smtClean="0"/>
              <a:t>Provost Say</a:t>
            </a:r>
            <a:endParaRPr lang="en-US" sz="2800" dirty="0"/>
          </a:p>
        </p:txBody>
      </p:sp>
    </p:spTree>
    <p:extLst>
      <p:ext uri="{BB962C8B-B14F-4D97-AF65-F5344CB8AC3E}">
        <p14:creationId xmlns:p14="http://schemas.microsoft.com/office/powerpoint/2010/main" val="262455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712149" cy="3231654"/>
          </a:xfrm>
          <a:prstGeom prst="rect">
            <a:avLst/>
          </a:prstGeom>
          <a:noFill/>
        </p:spPr>
        <p:txBody>
          <a:bodyPr wrap="square" rtlCol="0">
            <a:spAutoFit/>
          </a:bodyPr>
          <a:lstStyle/>
          <a:p>
            <a:r>
              <a:rPr lang="en-US" sz="2800" dirty="0"/>
              <a:t>Is Provost Say intending to continue the use of search firms for the hiring of administrative positions?  If so, can you express why you think they are important component to a successful search?  Further, can you let us know how much the university </a:t>
            </a:r>
            <a:r>
              <a:rPr lang="en-US" sz="2800" dirty="0" smtClean="0"/>
              <a:t>spent </a:t>
            </a:r>
            <a:r>
              <a:rPr lang="en-US" sz="2800" dirty="0"/>
              <a:t>on search firms in AY 17-18 and AY 18-19?   </a:t>
            </a:r>
          </a:p>
          <a:p>
            <a:endParaRPr lang="en-US" sz="2800" dirty="0"/>
          </a:p>
          <a:p>
            <a:r>
              <a:rPr lang="en-US" sz="2800" dirty="0" smtClean="0"/>
              <a:t>Matt Cook</a:t>
            </a:r>
            <a:endParaRPr lang="en-US" sz="2800" dirty="0"/>
          </a:p>
        </p:txBody>
      </p:sp>
    </p:spTree>
    <p:extLst>
      <p:ext uri="{BB962C8B-B14F-4D97-AF65-F5344CB8AC3E}">
        <p14:creationId xmlns:p14="http://schemas.microsoft.com/office/powerpoint/2010/main" val="260276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453531" cy="3539430"/>
          </a:xfrm>
          <a:prstGeom prst="rect">
            <a:avLst/>
          </a:prstGeom>
          <a:noFill/>
        </p:spPr>
        <p:txBody>
          <a:bodyPr wrap="square" rtlCol="0">
            <a:spAutoFit/>
          </a:bodyPr>
          <a:lstStyle/>
          <a:p>
            <a:r>
              <a:rPr lang="en-US" sz="2800" dirty="0" smtClean="0"/>
              <a:t>I don’t have plans for any additional senior admin position during the rest of my term.  Geoff had promised Education the use of a search firm if their search failed (which it recently did) and I will honor that promise.  But there is nothing else on the horizon.  That being said, there are times when a search firm makes sense, especially in very senior positions, because they tend to get better pools.</a:t>
            </a:r>
          </a:p>
          <a:p>
            <a:endParaRPr lang="en-US" sz="2800" dirty="0" smtClean="0"/>
          </a:p>
          <a:p>
            <a:r>
              <a:rPr lang="en-US" sz="2800" dirty="0" smtClean="0"/>
              <a:t>Provost Say</a:t>
            </a:r>
            <a:endParaRPr lang="en-US" sz="2800" dirty="0"/>
          </a:p>
        </p:txBody>
      </p:sp>
    </p:spTree>
    <p:extLst>
      <p:ext uri="{BB962C8B-B14F-4D97-AF65-F5344CB8AC3E}">
        <p14:creationId xmlns:p14="http://schemas.microsoft.com/office/powerpoint/2010/main" val="411190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712149" cy="3416320"/>
          </a:xfrm>
          <a:prstGeom prst="rect">
            <a:avLst/>
          </a:prstGeom>
          <a:noFill/>
        </p:spPr>
        <p:txBody>
          <a:bodyPr wrap="square" rtlCol="0">
            <a:spAutoFit/>
          </a:bodyPr>
          <a:lstStyle/>
          <a:p>
            <a:r>
              <a:rPr lang="en-US" sz="2400" dirty="0"/>
              <a:t>Over the past 6-8 months there have been significant personnel changes in the Provost's Office/Academic Affairs.  A number of administrators have left their positions, others have been promoted, and a number of new people have been been hired -- whether permanently or as interims.  For smooth and efficient operations, it would be helpful to have a widely shared and clearly defined understanding of which duties and responsibilities reside with which administrators and staff in Academic Affairs.  In light of all the changes, could the Provost's Office share that current organizational understanding with the Academic Senate?  </a:t>
            </a:r>
          </a:p>
          <a:p>
            <a:r>
              <a:rPr lang="en-US" sz="2400" dirty="0"/>
              <a:t>Jim </a:t>
            </a:r>
            <a:r>
              <a:rPr lang="en-US" sz="2400" dirty="0" smtClean="0"/>
              <a:t>Meriwether</a:t>
            </a:r>
            <a:endParaRPr lang="en-US" sz="2400" dirty="0"/>
          </a:p>
        </p:txBody>
      </p:sp>
    </p:spTree>
    <p:extLst>
      <p:ext uri="{BB962C8B-B14F-4D97-AF65-F5344CB8AC3E}">
        <p14:creationId xmlns:p14="http://schemas.microsoft.com/office/powerpoint/2010/main" val="354894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453531" cy="3539430"/>
          </a:xfrm>
          <a:prstGeom prst="rect">
            <a:avLst/>
          </a:prstGeom>
          <a:noFill/>
        </p:spPr>
        <p:txBody>
          <a:bodyPr wrap="square" rtlCol="0">
            <a:spAutoFit/>
          </a:bodyPr>
          <a:lstStyle/>
          <a:p>
            <a:r>
              <a:rPr lang="en-US" sz="2800" dirty="0"/>
              <a:t>In response to the question raised at the last Senate Meeting, the Division of Academic Affairs is working to update our organizational chart and to make this information public through our website.  This will provide not only an overview to the structure of the division, but will also provide links to further information about the scope and responsibilities of all persons in the various </a:t>
            </a:r>
            <a:r>
              <a:rPr lang="en-US" sz="2800" dirty="0" smtClean="0"/>
              <a:t>offices.</a:t>
            </a:r>
          </a:p>
          <a:p>
            <a:endParaRPr lang="en-US" sz="2800" dirty="0" smtClean="0"/>
          </a:p>
          <a:p>
            <a:r>
              <a:rPr lang="en-US" sz="2800" dirty="0" smtClean="0"/>
              <a:t>Provost Say</a:t>
            </a:r>
            <a:endParaRPr lang="en-US" sz="2800" dirty="0"/>
          </a:p>
        </p:txBody>
      </p:sp>
    </p:spTree>
    <p:extLst>
      <p:ext uri="{BB962C8B-B14F-4D97-AF65-F5344CB8AC3E}">
        <p14:creationId xmlns:p14="http://schemas.microsoft.com/office/powerpoint/2010/main" val="258068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712149" cy="2677656"/>
          </a:xfrm>
          <a:prstGeom prst="rect">
            <a:avLst/>
          </a:prstGeom>
          <a:noFill/>
        </p:spPr>
        <p:txBody>
          <a:bodyPr wrap="square" rtlCol="0">
            <a:spAutoFit/>
          </a:bodyPr>
          <a:lstStyle/>
          <a:p>
            <a:r>
              <a:rPr lang="en-US" sz="2800" dirty="0"/>
              <a:t>I am hoping to see any evidence we have about post-graduation attainment/success of our graduates (Household income, job attainment, graduate school, etc.) and possibly get a presentation about it in an upcoming Senate meeting.</a:t>
            </a:r>
          </a:p>
          <a:p>
            <a:r>
              <a:rPr lang="en-US" sz="2800" dirty="0"/>
              <a:t> </a:t>
            </a:r>
          </a:p>
          <a:p>
            <a:r>
              <a:rPr lang="en-US" sz="2800" dirty="0" smtClean="0"/>
              <a:t>Sean Anderson</a:t>
            </a:r>
            <a:endParaRPr lang="en-US" sz="2800" dirty="0"/>
          </a:p>
        </p:txBody>
      </p:sp>
    </p:spTree>
    <p:extLst>
      <p:ext uri="{BB962C8B-B14F-4D97-AF65-F5344CB8AC3E}">
        <p14:creationId xmlns:p14="http://schemas.microsoft.com/office/powerpoint/2010/main" val="1098386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3.12.19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507393" y="1608463"/>
            <a:ext cx="10453531" cy="2246769"/>
          </a:xfrm>
          <a:prstGeom prst="rect">
            <a:avLst/>
          </a:prstGeom>
          <a:noFill/>
        </p:spPr>
        <p:txBody>
          <a:bodyPr wrap="square" rtlCol="0">
            <a:spAutoFit/>
          </a:bodyPr>
          <a:lstStyle/>
          <a:p>
            <a:r>
              <a:rPr lang="en-US" sz="2800" dirty="0"/>
              <a:t>Yes, the CO just launched a website, which contains a dashboard specific to CI graduates.  This dashboard is located at the following web address:  </a:t>
            </a:r>
            <a:r>
              <a:rPr lang="en-US" sz="2800" u="sng" dirty="0">
                <a:hlinkClick r:id="rId3"/>
              </a:rPr>
              <a:t>https://</a:t>
            </a:r>
            <a:r>
              <a:rPr lang="en-US" sz="2800" u="sng" dirty="0" err="1">
                <a:hlinkClick r:id="rId3"/>
              </a:rPr>
              <a:t>calstatepays.org</a:t>
            </a:r>
            <a:r>
              <a:rPr lang="en-US" sz="2800" u="sng" dirty="0">
                <a:hlinkClick r:id="rId3"/>
              </a:rPr>
              <a:t>/#/</a:t>
            </a:r>
            <a:endParaRPr lang="en-US" sz="2800" dirty="0"/>
          </a:p>
          <a:p>
            <a:r>
              <a:rPr lang="en-US" sz="2800" dirty="0"/>
              <a:t> </a:t>
            </a:r>
          </a:p>
          <a:p>
            <a:r>
              <a:rPr lang="en-US" sz="2800" dirty="0"/>
              <a:t>Genevieve Evans Taylor, </a:t>
            </a:r>
            <a:r>
              <a:rPr lang="en-US" sz="2800" dirty="0" err="1"/>
              <a:t>Ed.D</a:t>
            </a:r>
            <a:r>
              <a:rPr lang="en-US" sz="2800" dirty="0"/>
              <a:t>.</a:t>
            </a:r>
          </a:p>
        </p:txBody>
      </p:sp>
    </p:spTree>
    <p:extLst>
      <p:ext uri="{BB962C8B-B14F-4D97-AF65-F5344CB8AC3E}">
        <p14:creationId xmlns:p14="http://schemas.microsoft.com/office/powerpoint/2010/main" val="3117324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673</Words>
  <Application>Microsoft Office PowerPoint</Application>
  <PresentationFormat>Widescreen</PresentationFormat>
  <Paragraphs>109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 Matthew</dc:creator>
  <cp:lastModifiedBy>Cook, Matthew</cp:lastModifiedBy>
  <cp:revision>16</cp:revision>
  <dcterms:created xsi:type="dcterms:W3CDTF">2018-12-04T18:07:23Z</dcterms:created>
  <dcterms:modified xsi:type="dcterms:W3CDTF">2019-03-12T18:28:42Z</dcterms:modified>
</cp:coreProperties>
</file>