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1" r:id="rId1"/>
  </p:sldMasterIdLst>
  <p:notesMasterIdLst>
    <p:notesMasterId r:id="rId9"/>
  </p:notesMasterIdLst>
  <p:sldIdLst>
    <p:sldId id="256" r:id="rId2"/>
    <p:sldId id="257" r:id="rId3"/>
    <p:sldId id="258" r:id="rId4"/>
    <p:sldId id="265" r:id="rId5"/>
    <p:sldId id="266" r:id="rId6"/>
    <p:sldId id="267"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71"/>
    <p:restoredTop sz="94709"/>
  </p:normalViewPr>
  <p:slideViewPr>
    <p:cSldViewPr snapToGrid="0" snapToObjects="1">
      <p:cViewPr varScale="1">
        <p:scale>
          <a:sx n="108" d="100"/>
          <a:sy n="108" d="100"/>
        </p:scale>
        <p:origin x="85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70E240-0FA1-6B42-B8A7-11C2DAA65008}" type="datetimeFigureOut">
              <a:rPr lang="en-US" smtClean="0"/>
              <a:t>12/4/2017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D25344-7EB5-C246-B2F0-E0E633341E85}" type="slidenum">
              <a:rPr lang="en-US" smtClean="0"/>
              <a:t>‹#›</a:t>
            </a:fld>
            <a:endParaRPr lang="en-US"/>
          </a:p>
        </p:txBody>
      </p:sp>
    </p:spTree>
    <p:extLst>
      <p:ext uri="{BB962C8B-B14F-4D97-AF65-F5344CB8AC3E}">
        <p14:creationId xmlns:p14="http://schemas.microsoft.com/office/powerpoint/2010/main" val="95255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25344-7EB5-C246-B2F0-E0E633341E85}" type="slidenum">
              <a:rPr lang="en-US" smtClean="0"/>
              <a:t>2</a:t>
            </a:fld>
            <a:endParaRPr lang="en-US"/>
          </a:p>
        </p:txBody>
      </p:sp>
    </p:spTree>
    <p:extLst>
      <p:ext uri="{BB962C8B-B14F-4D97-AF65-F5344CB8AC3E}">
        <p14:creationId xmlns:p14="http://schemas.microsoft.com/office/powerpoint/2010/main" val="1079720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25344-7EB5-C246-B2F0-E0E633341E85}" type="slidenum">
              <a:rPr lang="en-US" smtClean="0"/>
              <a:t>4</a:t>
            </a:fld>
            <a:endParaRPr lang="en-US"/>
          </a:p>
        </p:txBody>
      </p:sp>
    </p:spTree>
    <p:extLst>
      <p:ext uri="{BB962C8B-B14F-4D97-AF65-F5344CB8AC3E}">
        <p14:creationId xmlns:p14="http://schemas.microsoft.com/office/powerpoint/2010/main" val="2096598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12/4/2017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9652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637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45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770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10169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678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951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0982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1445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2157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t>12/4/2017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500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12/4/2017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9991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Intent to raise questions</a:t>
            </a:r>
          </a:p>
        </p:txBody>
      </p:sp>
      <p:sp>
        <p:nvSpPr>
          <p:cNvPr id="3" name="Subtitle 2"/>
          <p:cNvSpPr>
            <a:spLocks noGrp="1"/>
          </p:cNvSpPr>
          <p:nvPr>
            <p:ph type="subTitle" idx="1"/>
          </p:nvPr>
        </p:nvSpPr>
        <p:spPr/>
        <p:txBody>
          <a:bodyPr/>
          <a:lstStyle/>
          <a:p>
            <a:pPr algn="ctr"/>
            <a:r>
              <a:rPr lang="en-US" dirty="0"/>
              <a:t>ITRQ</a:t>
            </a:r>
          </a:p>
        </p:txBody>
      </p:sp>
    </p:spTree>
    <p:extLst>
      <p:ext uri="{BB962C8B-B14F-4D97-AF65-F5344CB8AC3E}">
        <p14:creationId xmlns:p14="http://schemas.microsoft.com/office/powerpoint/2010/main" val="180989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5568572"/>
          </a:xfrm>
        </p:spPr>
        <p:txBody>
          <a:bodyPr>
            <a:normAutofit/>
          </a:bodyPr>
          <a:lstStyle/>
          <a:p>
            <a:r>
              <a:rPr lang="en-US" sz="2200" dirty="0"/>
              <a:t>C. Flores:  Are there protocols or by-laws that guide senate committees in the event a FERP-</a:t>
            </a:r>
            <a:r>
              <a:rPr lang="en-US" sz="2200" dirty="0" err="1"/>
              <a:t>ing</a:t>
            </a:r>
            <a:r>
              <a:rPr lang="en-US" sz="2200" dirty="0"/>
              <a:t> faculty is  voted on to a committee?:        </a:t>
            </a:r>
            <a:r>
              <a:rPr lang="sk-SK" dirty="0"/>
              <a:t> </a:t>
            </a:r>
            <a:br>
              <a:rPr lang="sk-SK" dirty="0"/>
            </a:br>
            <a:endParaRPr lang="en-US" dirty="0"/>
          </a:p>
        </p:txBody>
      </p:sp>
      <p:sp>
        <p:nvSpPr>
          <p:cNvPr id="4" name="Content Placeholder 3"/>
          <p:cNvSpPr>
            <a:spLocks noGrp="1"/>
          </p:cNvSpPr>
          <p:nvPr>
            <p:ph idx="1"/>
          </p:nvPr>
        </p:nvSpPr>
        <p:spPr/>
        <p:txBody>
          <a:bodyPr>
            <a:normAutofit fontScale="85000" lnSpcReduction="10000"/>
          </a:bodyPr>
          <a:lstStyle/>
          <a:p>
            <a:r>
              <a:rPr lang="en-US" dirty="0"/>
              <a:t>Answer provided by Greg Woods, Senate Parliamentarian</a:t>
            </a:r>
          </a:p>
          <a:p>
            <a:r>
              <a:rPr lang="en-US" dirty="0"/>
              <a:t>Our bylaws are silent on FERP faculty.</a:t>
            </a:r>
          </a:p>
          <a:p>
            <a:r>
              <a:rPr lang="en-US" dirty="0"/>
              <a:t>From the CBA article 29 on FERP:</a:t>
            </a:r>
          </a:p>
          <a:p>
            <a:r>
              <a:rPr lang="en-US" dirty="0"/>
              <a:t>29.18 A participant shall be required to perform normal responsibilities and his/her share of normal duties and activities.</a:t>
            </a:r>
          </a:p>
          <a:p>
            <a:r>
              <a:rPr lang="en-US" dirty="0"/>
              <a:t>29.19 A participant shall, for the period of active employment, be deemed a tenured faculty employee.  Such a participant shall be eligible to serve on governance committees whose assignments are normally completed during the period of FERP employment.</a:t>
            </a:r>
          </a:p>
          <a:p>
            <a:r>
              <a:rPr lang="en-US" dirty="0"/>
              <a:t>All tenured faculty are senators, so since FERP faculty are considered tenured, they are eligible.</a:t>
            </a:r>
          </a:p>
        </p:txBody>
      </p:sp>
    </p:spTree>
    <p:extLst>
      <p:ext uri="{BB962C8B-B14F-4D97-AF65-F5344CB8AC3E}">
        <p14:creationId xmlns:p14="http://schemas.microsoft.com/office/powerpoint/2010/main" val="87581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3633" y="818373"/>
            <a:ext cx="9603275" cy="1049235"/>
          </a:xfrm>
        </p:spPr>
        <p:txBody>
          <a:bodyPr>
            <a:normAutofit/>
          </a:bodyPr>
          <a:lstStyle/>
          <a:p>
            <a:r>
              <a:rPr lang="en-US" sz="2000" dirty="0"/>
              <a:t>C. Flores:  Are there protocols or bylaws that guide senate committees in the even that a member has an unexpected medical leave? </a:t>
            </a:r>
          </a:p>
        </p:txBody>
      </p:sp>
      <p:sp>
        <p:nvSpPr>
          <p:cNvPr id="3" name="Content Placeholder 2"/>
          <p:cNvSpPr>
            <a:spLocks noGrp="1"/>
          </p:cNvSpPr>
          <p:nvPr>
            <p:ph idx="1"/>
          </p:nvPr>
        </p:nvSpPr>
        <p:spPr/>
        <p:txBody>
          <a:bodyPr>
            <a:normAutofit/>
          </a:bodyPr>
          <a:lstStyle/>
          <a:p>
            <a:r>
              <a:rPr lang="en-US" dirty="0"/>
              <a:t>Answer provided by Greg Wood, Senate Parliamentarian</a:t>
            </a:r>
          </a:p>
          <a:p>
            <a:r>
              <a:rPr lang="en-US" dirty="0"/>
              <a:t>There is no guidance specifically on faculty on emergency leave, though by-laws do charge Committee on Committees with holding elections to fill vacant positions.</a:t>
            </a:r>
          </a:p>
          <a:p>
            <a:endParaRPr lang="en-US" dirty="0"/>
          </a:p>
        </p:txBody>
      </p:sp>
    </p:spTree>
    <p:extLst>
      <p:ext uri="{BB962C8B-B14F-4D97-AF65-F5344CB8AC3E}">
        <p14:creationId xmlns:p14="http://schemas.microsoft.com/office/powerpoint/2010/main" val="486349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300" dirty="0"/>
              <a:t>C. </a:t>
            </a:r>
            <a:r>
              <a:rPr lang="en-US" sz="1300" dirty="0" err="1"/>
              <a:t>Burriss</a:t>
            </a:r>
            <a:r>
              <a:rPr lang="en-US" sz="1300" dirty="0"/>
              <a:t>: We are actively trying to promote and increase diversity in hiring across campus. How do new and prospective faculty and staff find out about the campus's support organizations like </a:t>
            </a:r>
            <a:r>
              <a:rPr lang="en-US" sz="1300" dirty="0" err="1"/>
              <a:t>ChiLFASA</a:t>
            </a:r>
            <a:r>
              <a:rPr lang="en-US" sz="1300" dirty="0"/>
              <a:t> (the Chicano Latino Faculty and Staff Association), BFSA (the Black Faculty and Staff Association), and LGBT+ FSA (the LGBT+ Faculty and Staff Association)? If there is no uniform, consistent way to let job candidates know that such organizations exist on our campus, how can we institutionalize one? Can HR help?</a:t>
            </a:r>
          </a:p>
        </p:txBody>
      </p:sp>
      <p:sp>
        <p:nvSpPr>
          <p:cNvPr id="3" name="Content Placeholder 2"/>
          <p:cNvSpPr>
            <a:spLocks noGrp="1"/>
          </p:cNvSpPr>
          <p:nvPr>
            <p:ph idx="1"/>
          </p:nvPr>
        </p:nvSpPr>
        <p:spPr/>
        <p:txBody>
          <a:bodyPr>
            <a:normAutofit/>
          </a:bodyPr>
          <a:lstStyle/>
          <a:p>
            <a:r>
              <a:rPr lang="en-US" dirty="0"/>
              <a:t>Answer by Laurie Nichols, Director of Human Resources</a:t>
            </a:r>
          </a:p>
          <a:p>
            <a:r>
              <a:rPr lang="en-US" dirty="0"/>
              <a:t>It’s a great question.  Most recently the organizations were invited to participate in the annual Benefits Fair (September) with a manned table.  They were also added to the Affinity Group brochure (see attached) that was distributed at the Summer BBQ (August), the New Hire Orientation (August), and the Benefits Fair (September).  Please let us know of any other recommendations for communication, i.e. website, etc.</a:t>
            </a:r>
          </a:p>
        </p:txBody>
      </p:sp>
    </p:spTree>
    <p:extLst>
      <p:ext uri="{BB962C8B-B14F-4D97-AF65-F5344CB8AC3E}">
        <p14:creationId xmlns:p14="http://schemas.microsoft.com/office/powerpoint/2010/main" val="1778954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C. </a:t>
            </a:r>
            <a:r>
              <a:rPr lang="en-US" sz="2000" dirty="0" err="1"/>
              <a:t>Burriss</a:t>
            </a:r>
            <a:r>
              <a:rPr lang="en-US" sz="2000" dirty="0"/>
              <a:t>: Can you follow up on the question about making The CI store eligible for EBT/SNAP (food stamps).</a:t>
            </a:r>
          </a:p>
        </p:txBody>
      </p:sp>
      <p:sp>
        <p:nvSpPr>
          <p:cNvPr id="3" name="Content Placeholder 2"/>
          <p:cNvSpPr>
            <a:spLocks noGrp="1"/>
          </p:cNvSpPr>
          <p:nvPr>
            <p:ph idx="1"/>
          </p:nvPr>
        </p:nvSpPr>
        <p:spPr/>
        <p:txBody>
          <a:bodyPr>
            <a:normAutofit/>
          </a:bodyPr>
          <a:lstStyle/>
          <a:p>
            <a:r>
              <a:rPr lang="en-US" dirty="0"/>
              <a:t>Answer provided by Deanna Ellison, Interim Exec. Director Univ.  Auxiliary Services</a:t>
            </a:r>
          </a:p>
          <a:p>
            <a:r>
              <a:rPr lang="en-US" dirty="0"/>
              <a:t>I am very open to having a discussion with whomever is interested in the Town Center Market becoming eligible to accept EBT/SNAP.  We do not currently qualify (as you are aware) because we do not currently carry the required products. Our product mix would need to be at least 40% fresh meats, dairy and vegetables, which it is not. That’s not to say that it’s not a possibility in the future. . . . If you’d like to set up a meeting or conversation, and include me, I will be delighted to discuss with colleagues in more detail.</a:t>
            </a:r>
          </a:p>
        </p:txBody>
      </p:sp>
    </p:spTree>
    <p:extLst>
      <p:ext uri="{BB962C8B-B14F-4D97-AF65-F5344CB8AC3E}">
        <p14:creationId xmlns:p14="http://schemas.microsoft.com/office/powerpoint/2010/main" val="1616317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J. </a:t>
            </a:r>
            <a:r>
              <a:rPr lang="en-US" sz="2000" dirty="0" err="1"/>
              <a:t>Balén</a:t>
            </a:r>
            <a:r>
              <a:rPr lang="en-US" sz="2000" dirty="0"/>
              <a:t>: How might we start collecting demographic data related to CI police officers’ encounters with the public?</a:t>
            </a:r>
          </a:p>
        </p:txBody>
      </p:sp>
      <p:sp>
        <p:nvSpPr>
          <p:cNvPr id="3" name="Content Placeholder 2"/>
          <p:cNvSpPr>
            <a:spLocks noGrp="1"/>
          </p:cNvSpPr>
          <p:nvPr>
            <p:ph idx="1"/>
          </p:nvPr>
        </p:nvSpPr>
        <p:spPr/>
        <p:txBody>
          <a:bodyPr>
            <a:normAutofit fontScale="92500" lnSpcReduction="20000"/>
          </a:bodyPr>
          <a:lstStyle/>
          <a:p>
            <a:r>
              <a:rPr lang="en-US" dirty="0"/>
              <a:t>Question answered by Michael D. Morris,  Acting Chief of Police CSUCI</a:t>
            </a:r>
          </a:p>
          <a:p>
            <a:r>
              <a:rPr lang="en-US" dirty="0"/>
              <a:t>Thanks for the message.  Collecting demographic data related to officers' encounters with the public can be challenging.  That's not to say that it cannot be done, though.  Challenges include the fact that the data would have to be reported by the officers themselves and the fact that demographic variables (race, ethnicity, gender identity, etc.) are not always apparent to the officer which might put the officer in the position to make an educated guess or to have to ask.</a:t>
            </a:r>
          </a:p>
          <a:p>
            <a:r>
              <a:rPr lang="en-US" dirty="0"/>
              <a:t>I'm not opposed to this idea but I want to make sure that the data being collected is meaningful and useful.  I will be happy to dialog this topic in more detail with anyone who might like to do so, and I am open to exploring new ideas.</a:t>
            </a:r>
          </a:p>
          <a:p>
            <a:endParaRPr lang="en-US" dirty="0"/>
          </a:p>
        </p:txBody>
      </p:sp>
    </p:spTree>
    <p:extLst>
      <p:ext uri="{BB962C8B-B14F-4D97-AF65-F5344CB8AC3E}">
        <p14:creationId xmlns:p14="http://schemas.microsoft.com/office/powerpoint/2010/main" val="100433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762956"/>
            <a:ext cx="9603275" cy="1049235"/>
          </a:xfrm>
        </p:spPr>
        <p:txBody>
          <a:bodyPr>
            <a:noAutofit/>
          </a:bodyPr>
          <a:lstStyle/>
          <a:p>
            <a:r>
              <a:rPr lang="en-US" sz="1500" dirty="0"/>
              <a:t>J. Perry: How do students and employees first learn about physical spaces and resources on campus such as lactation rooms, gender-free restrooms, and the food pantry? How would someone easily find out about such resources afterwards? Is there or could there be a consolidated page on the CI website that people can go to begin to search for or learn about such options of support? </a:t>
            </a:r>
          </a:p>
        </p:txBody>
      </p:sp>
      <p:sp>
        <p:nvSpPr>
          <p:cNvPr id="3" name="Content Placeholder 2"/>
          <p:cNvSpPr>
            <a:spLocks noGrp="1"/>
          </p:cNvSpPr>
          <p:nvPr>
            <p:ph idx="1"/>
          </p:nvPr>
        </p:nvSpPr>
        <p:spPr/>
        <p:txBody>
          <a:bodyPr>
            <a:normAutofit/>
          </a:bodyPr>
          <a:lstStyle/>
          <a:p>
            <a:r>
              <a:rPr lang="en-US" dirty="0"/>
              <a:t>Question referred to Nancy Gill, Senior Executive Director, Communication and Toni </a:t>
            </a:r>
            <a:r>
              <a:rPr lang="en-US" dirty="0" err="1"/>
              <a:t>DeBoni</a:t>
            </a:r>
            <a:r>
              <a:rPr lang="en-US" dirty="0"/>
              <a:t>, Dean of Students. </a:t>
            </a:r>
          </a:p>
          <a:p>
            <a:r>
              <a:rPr lang="en-US" dirty="0"/>
              <a:t>No answer reported as of 12/1/18</a:t>
            </a:r>
          </a:p>
        </p:txBody>
      </p:sp>
    </p:spTree>
    <p:extLst>
      <p:ext uri="{BB962C8B-B14F-4D97-AF65-F5344CB8AC3E}">
        <p14:creationId xmlns:p14="http://schemas.microsoft.com/office/powerpoint/2010/main" val="207974613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4822</TotalTime>
  <Words>476</Words>
  <Application>Microsoft Office PowerPoint</Application>
  <PresentationFormat>Widescreen</PresentationFormat>
  <Paragraphs>27</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Gill Sans MT</vt:lpstr>
      <vt:lpstr>Gallery</vt:lpstr>
      <vt:lpstr>Intent to raise questions</vt:lpstr>
      <vt:lpstr>C. Flores:  Are there protocols or by-laws that guide senate committees in the event a FERP-ing faculty is  voted on to a committee?:          </vt:lpstr>
      <vt:lpstr>C. Flores:  Are there protocols or bylaws that guide senate committees in the even that a member has an unexpected medical leave? </vt:lpstr>
      <vt:lpstr>C. Burriss: We are actively trying to promote and increase diversity in hiring across campus. How do new and prospective faculty and staff find out about the campus's support organizations like ChiLFASA (the Chicano Latino Faculty and Staff Association), BFSA (the Black Faculty and Staff Association), and LGBT+ FSA (the LGBT+ Faculty and Staff Association)? If there is no uniform, consistent way to let job candidates know that such organizations exist on our campus, how can we institutionalize one? Can HR help?</vt:lpstr>
      <vt:lpstr>C. Burriss: Can you follow up on the question about making The CI store eligible for EBT/SNAP (food stamps).</vt:lpstr>
      <vt:lpstr>J. Balén: How might we start collecting demographic data related to CI police officers’ encounters with the public?</vt:lpstr>
      <vt:lpstr>J. Perry: How do students and employees first learn about physical spaces and resources on campus such as lactation rooms, gender-free restrooms, and the food pantry? How would someone easily find out about such resources afterwards? Is there or could there be a consolidated page on the CI website that people can go to begin to search for or learn about such options of support?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 to raise questions</dc:title>
  <dc:creator>Stratton, Stephen</dc:creator>
  <cp:lastModifiedBy>Edwards, Jeannette</cp:lastModifiedBy>
  <cp:revision>30</cp:revision>
  <dcterms:created xsi:type="dcterms:W3CDTF">2017-09-11T17:16:24Z</dcterms:created>
  <dcterms:modified xsi:type="dcterms:W3CDTF">2017-12-04T17:51:26Z</dcterms:modified>
</cp:coreProperties>
</file>