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75" r:id="rId3"/>
    <p:sldId id="337" r:id="rId4"/>
    <p:sldId id="339" r:id="rId5"/>
    <p:sldId id="340" r:id="rId6"/>
    <p:sldId id="342" r:id="rId7"/>
    <p:sldId id="343" r:id="rId8"/>
    <p:sldId id="344" r:id="rId9"/>
    <p:sldId id="345" r:id="rId10"/>
    <p:sldId id="346" r:id="rId11"/>
    <p:sldId id="347" r:id="rId12"/>
    <p:sldId id="349" r:id="rId13"/>
    <p:sldId id="350" r:id="rId14"/>
    <p:sldId id="351" r:id="rId15"/>
    <p:sldId id="352" r:id="rId16"/>
    <p:sldId id="353" r:id="rId17"/>
    <p:sldId id="354" r:id="rId18"/>
    <p:sldId id="355" r:id="rId19"/>
    <p:sldId id="356" r:id="rId20"/>
    <p:sldId id="368" r:id="rId21"/>
    <p:sldId id="373" r:id="rId22"/>
    <p:sldId id="357" r:id="rId23"/>
    <p:sldId id="358" r:id="rId24"/>
    <p:sldId id="359" r:id="rId25"/>
    <p:sldId id="360" r:id="rId26"/>
    <p:sldId id="361" r:id="rId27"/>
    <p:sldId id="362" r:id="rId28"/>
    <p:sldId id="363" r:id="rId29"/>
    <p:sldId id="364" r:id="rId30"/>
    <p:sldId id="365" r:id="rId31"/>
    <p:sldId id="369" r:id="rId32"/>
    <p:sldId id="370" r:id="rId33"/>
    <p:sldId id="374" r:id="rId34"/>
    <p:sldId id="341" r:id="rId35"/>
    <p:sldId id="257" r:id="rId36"/>
    <p:sldId id="366" r:id="rId37"/>
    <p:sldId id="371" r:id="rId38"/>
    <p:sldId id="37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171"/>
    <p:restoredTop sz="96208"/>
  </p:normalViewPr>
  <p:slideViewPr>
    <p:cSldViewPr snapToGrid="0" snapToObjects="1">
      <p:cViewPr varScale="1">
        <p:scale>
          <a:sx n="56" d="100"/>
          <a:sy n="56" d="100"/>
        </p:scale>
        <p:origin x="108" y="678"/>
      </p:cViewPr>
      <p:guideLst/>
    </p:cSldViewPr>
  </p:slid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94220-B170-274F-BEEF-BAAA313A8D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03A9B8-6569-FE49-889A-D2F8D89D03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4A8C6-37A3-DC40-927A-7ECA7D50851B}"/>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87416178-BA44-F44A-AF29-3E5A3F5326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E84021-35F4-A14A-A75F-397747D1CF18}"/>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95352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71073-D057-4F44-9576-4C66018085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B2A03A-0F47-9848-B20A-36ABA3F39D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FE4EAD-1BA0-D74A-94BF-52EF082479D7}"/>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5A75B89C-69DA-B447-BD7A-5BEB54B4BD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7FE1974-56A2-A745-952E-5DAFAF16969F}"/>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482149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969F06-886E-8041-8BFB-09BBF3514E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A62EA0-0067-6A4C-B188-F4BE85E572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083668-E45E-FD49-9776-4D8A2663AC06}"/>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BDD5C717-BD2C-3B4E-A139-D91B4E7CB8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668B65-C4B7-434E-A829-E843F0F85C08}"/>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63397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47684-6A90-3A4B-87F0-5762947F53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9809EF-B0B5-4B4B-883B-2D0287476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9A03A6-78A8-1142-8BDE-769546F04B0E}"/>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BF14F084-82A9-CE44-9995-181904611FB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D8A313-E480-354E-B305-C17836F84365}"/>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503409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FABE9E-24A9-6A43-AD77-11BCF13B55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AF3305-A56F-B648-9D84-717F1998FB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3C37B8B-62AF-DC4B-89FD-C54AD47883C9}"/>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B6F31FC0-CF82-8C43-9C17-99D06377979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89E415-95DD-F942-86D2-A90582940FC6}"/>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937772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8EA4A-FF83-464D-AA86-3057CB581C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8419-E3DC-A04E-958D-320D6CA66D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16AFCC-6623-7E4E-B597-45507F4333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14F86A-A99E-324B-9F8F-954DFF53D645}"/>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6" name="Footer Placeholder 5">
            <a:extLst>
              <a:ext uri="{FF2B5EF4-FFF2-40B4-BE49-F238E27FC236}">
                <a16:creationId xmlns:a16="http://schemas.microsoft.com/office/drawing/2014/main" id="{B7C83C77-EEEF-7142-AA90-994BD28E6C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A5E29F-6F3D-8444-8898-143A5E004165}"/>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44873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AB7-5E40-EF43-A45F-7A997AAF27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07F4AA-5747-C94F-A8FB-FBE2480E9E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234513-D7C9-D64D-A043-80563BD247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9F44BA-6903-F441-9ED6-4DE622234B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8D0916-99B2-414C-9BAA-3763202A7C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18E763-2330-0143-BDF0-D1697CBDA289}"/>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8" name="Footer Placeholder 7">
            <a:extLst>
              <a:ext uri="{FF2B5EF4-FFF2-40B4-BE49-F238E27FC236}">
                <a16:creationId xmlns:a16="http://schemas.microsoft.com/office/drawing/2014/main" id="{C3F9E511-DD58-5B42-86BE-691A332D68A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F9666CC-0C26-2645-AD0F-4F6556A5C8FC}"/>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147354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D5ABD-8F5B-0B48-ACE3-787118469A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800D7A-2E35-3444-BE85-743D5361CBB6}"/>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4" name="Footer Placeholder 3">
            <a:extLst>
              <a:ext uri="{FF2B5EF4-FFF2-40B4-BE49-F238E27FC236}">
                <a16:creationId xmlns:a16="http://schemas.microsoft.com/office/drawing/2014/main" id="{FC178E6A-BBB0-3942-863B-A5E62EFAE9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26D1F2F-ABF9-E041-B4AD-42E32A356756}"/>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1847502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218238-DADB-484C-AA16-A261E8C5E087}"/>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3" name="Footer Placeholder 2">
            <a:extLst>
              <a:ext uri="{FF2B5EF4-FFF2-40B4-BE49-F238E27FC236}">
                <a16:creationId xmlns:a16="http://schemas.microsoft.com/office/drawing/2014/main" id="{031F9AE9-7943-594E-8417-B82B5A1D7A5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07028FD-F741-944C-A854-60AF1B55D5F9}"/>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20014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E093-5AB2-894B-9C3B-47843BDDAC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F1FF37B-95E4-1B44-A782-2AA628F301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E67E1D-F874-7C42-B6D1-71E59E216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F07F10-CA7E-4B4E-ADF2-74266F741B15}"/>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6" name="Footer Placeholder 5">
            <a:extLst>
              <a:ext uri="{FF2B5EF4-FFF2-40B4-BE49-F238E27FC236}">
                <a16:creationId xmlns:a16="http://schemas.microsoft.com/office/drawing/2014/main" id="{3C31CF83-0DFC-444E-A4DA-B3717C6A32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2331529-FF15-144C-9FC5-711F1838A5C3}"/>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311625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ABE31-73E9-6A49-8F6E-91F435D4B7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270572-B349-9144-846B-0432ADB228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D3CFABD-738D-AB4F-80E5-1D7B844177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04FF1E-8C4D-E34C-AD12-74A3895884B6}"/>
              </a:ext>
            </a:extLst>
          </p:cNvPr>
          <p:cNvSpPr>
            <a:spLocks noGrp="1"/>
          </p:cNvSpPr>
          <p:nvPr>
            <p:ph type="dt" sz="half" idx="10"/>
          </p:nvPr>
        </p:nvSpPr>
        <p:spPr/>
        <p:txBody>
          <a:bodyPr/>
          <a:lstStyle/>
          <a:p>
            <a:fld id="{B94C6D25-17D6-AD41-8091-2F639D61B809}" type="datetimeFigureOut">
              <a:rPr lang="en-US" smtClean="0"/>
              <a:t>5/2/2022</a:t>
            </a:fld>
            <a:endParaRPr lang="en-US" dirty="0"/>
          </a:p>
        </p:txBody>
      </p:sp>
      <p:sp>
        <p:nvSpPr>
          <p:cNvPr id="6" name="Footer Placeholder 5">
            <a:extLst>
              <a:ext uri="{FF2B5EF4-FFF2-40B4-BE49-F238E27FC236}">
                <a16:creationId xmlns:a16="http://schemas.microsoft.com/office/drawing/2014/main" id="{C391DADF-4F71-1648-AC39-C567814F10A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6CA5D26-0439-9946-B8DC-0B461B5410B3}"/>
              </a:ext>
            </a:extLst>
          </p:cNvPr>
          <p:cNvSpPr>
            <a:spLocks noGrp="1"/>
          </p:cNvSpPr>
          <p:nvPr>
            <p:ph type="sldNum" sz="quarter" idx="12"/>
          </p:nvPr>
        </p:nvSpPr>
        <p:spPr/>
        <p:txBody>
          <a:bodyPr/>
          <a:lstStyle/>
          <a:p>
            <a:fld id="{FEE4B066-E327-D94C-993B-E323433DA993}" type="slidenum">
              <a:rPr lang="en-US" smtClean="0"/>
              <a:t>‹#›</a:t>
            </a:fld>
            <a:endParaRPr lang="en-US" dirty="0"/>
          </a:p>
        </p:txBody>
      </p:sp>
    </p:spTree>
    <p:extLst>
      <p:ext uri="{BB962C8B-B14F-4D97-AF65-F5344CB8AC3E}">
        <p14:creationId xmlns:p14="http://schemas.microsoft.com/office/powerpoint/2010/main" val="296492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2C05C1-B24F-8F42-B6F5-4C9E3D5C65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3A6061-C714-B241-A0F8-7138F925CC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4CFC70-F75A-FF49-AE86-10E304991F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C6D25-17D6-AD41-8091-2F639D61B809}" type="datetimeFigureOut">
              <a:rPr lang="en-US" smtClean="0"/>
              <a:t>5/2/2022</a:t>
            </a:fld>
            <a:endParaRPr lang="en-US" dirty="0"/>
          </a:p>
        </p:txBody>
      </p:sp>
      <p:sp>
        <p:nvSpPr>
          <p:cNvPr id="5" name="Footer Placeholder 4">
            <a:extLst>
              <a:ext uri="{FF2B5EF4-FFF2-40B4-BE49-F238E27FC236}">
                <a16:creationId xmlns:a16="http://schemas.microsoft.com/office/drawing/2014/main" id="{D96BBD62-1DBA-9840-85E9-666DEBEAA9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222BAF2-147D-1148-8051-CFDD6CD43C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E4B066-E327-D94C-993B-E323433DA993}" type="slidenum">
              <a:rPr lang="en-US" smtClean="0"/>
              <a:t>‹#›</a:t>
            </a:fld>
            <a:endParaRPr lang="en-US" dirty="0"/>
          </a:p>
        </p:txBody>
      </p:sp>
    </p:spTree>
    <p:extLst>
      <p:ext uri="{BB962C8B-B14F-4D97-AF65-F5344CB8AC3E}">
        <p14:creationId xmlns:p14="http://schemas.microsoft.com/office/powerpoint/2010/main" val="95765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dropbox.com/s/cuxje5p035n8h5m/Q%20and%20A%20on%20proposed%20RTP%20Policy%20revisions.pdf?dl=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5D11-F589-B846-A8B1-EF98F3AC06D9}"/>
              </a:ext>
            </a:extLst>
          </p:cNvPr>
          <p:cNvSpPr>
            <a:spLocks noGrp="1"/>
          </p:cNvSpPr>
          <p:nvPr>
            <p:ph type="ctrTitle"/>
          </p:nvPr>
        </p:nvSpPr>
        <p:spPr>
          <a:xfrm>
            <a:off x="1524000" y="845699"/>
            <a:ext cx="9144000" cy="1655762"/>
          </a:xfrm>
        </p:spPr>
        <p:txBody>
          <a:bodyPr>
            <a:normAutofit fontScale="90000"/>
          </a:bodyPr>
          <a:lstStyle/>
          <a:p>
            <a:r>
              <a:rPr lang="en-US" sz="4400" dirty="0"/>
              <a:t>Proposed revisions to SP 17-08</a:t>
            </a:r>
            <a:br>
              <a:rPr lang="en-US" sz="4400" dirty="0"/>
            </a:br>
            <a:r>
              <a:rPr lang="en-US" sz="3600" dirty="0"/>
              <a:t>Policy on Retention, Tenure, and Promotion</a:t>
            </a:r>
            <a:br>
              <a:rPr lang="en-US" sz="4400" dirty="0"/>
            </a:br>
            <a:endParaRPr lang="en-US" sz="4400" dirty="0"/>
          </a:p>
        </p:txBody>
      </p:sp>
      <p:sp>
        <p:nvSpPr>
          <p:cNvPr id="3" name="Subtitle 2">
            <a:extLst>
              <a:ext uri="{FF2B5EF4-FFF2-40B4-BE49-F238E27FC236}">
                <a16:creationId xmlns:a16="http://schemas.microsoft.com/office/drawing/2014/main" id="{4406B881-0552-7240-9C6F-8923D94BB8CE}"/>
              </a:ext>
            </a:extLst>
          </p:cNvPr>
          <p:cNvSpPr>
            <a:spLocks noGrp="1"/>
          </p:cNvSpPr>
          <p:nvPr>
            <p:ph type="subTitle" idx="1"/>
          </p:nvPr>
        </p:nvSpPr>
        <p:spPr>
          <a:xfrm>
            <a:off x="1524000" y="2362200"/>
            <a:ext cx="9144000" cy="1655762"/>
          </a:xfrm>
        </p:spPr>
        <p:txBody>
          <a:bodyPr>
            <a:normAutofit/>
          </a:bodyPr>
          <a:lstStyle/>
          <a:p>
            <a:r>
              <a:rPr lang="en-US" sz="2800" dirty="0">
                <a:solidFill>
                  <a:srgbClr val="FF0000"/>
                </a:solidFill>
              </a:rPr>
              <a:t>Faculty Affairs Committee</a:t>
            </a:r>
          </a:p>
          <a:p>
            <a:r>
              <a:rPr lang="en-US" sz="2800" dirty="0"/>
              <a:t>CSUCI Academic Senate</a:t>
            </a:r>
          </a:p>
          <a:p>
            <a:r>
              <a:rPr lang="en-US" sz="2800" dirty="0"/>
              <a:t>Spring 2022</a:t>
            </a:r>
          </a:p>
        </p:txBody>
      </p:sp>
      <p:sp>
        <p:nvSpPr>
          <p:cNvPr id="4" name="TextBox 3">
            <a:extLst>
              <a:ext uri="{FF2B5EF4-FFF2-40B4-BE49-F238E27FC236}">
                <a16:creationId xmlns:a16="http://schemas.microsoft.com/office/drawing/2014/main" id="{04D08A79-55C9-4343-BD5B-6F0F01E7B1E9}"/>
              </a:ext>
            </a:extLst>
          </p:cNvPr>
          <p:cNvSpPr txBox="1"/>
          <p:nvPr/>
        </p:nvSpPr>
        <p:spPr>
          <a:xfrm>
            <a:off x="5221305" y="4276165"/>
            <a:ext cx="1749390" cy="369332"/>
          </a:xfrm>
          <a:prstGeom prst="rect">
            <a:avLst/>
          </a:prstGeom>
          <a:noFill/>
        </p:spPr>
        <p:txBody>
          <a:bodyPr wrap="none" rtlCol="0">
            <a:spAutoFit/>
          </a:bodyPr>
          <a:lstStyle/>
          <a:p>
            <a:r>
              <a:rPr lang="en-US" dirty="0">
                <a:highlight>
                  <a:srgbClr val="FFFF00"/>
                </a:highlight>
              </a:rPr>
              <a:t>updated 3-31-22</a:t>
            </a:r>
          </a:p>
        </p:txBody>
      </p:sp>
    </p:spTree>
    <p:extLst>
      <p:ext uri="{BB962C8B-B14F-4D97-AF65-F5344CB8AC3E}">
        <p14:creationId xmlns:p14="http://schemas.microsoft.com/office/powerpoint/2010/main" val="658937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2. URTPC—summary of changes proposed</a:t>
            </a:r>
            <a:endParaRPr lang="en-US" dirty="0">
              <a:solidFill>
                <a:srgbClr val="FF0000"/>
              </a:solidFill>
            </a:endParaRPr>
          </a:p>
        </p:txBody>
      </p:sp>
      <p:sp>
        <p:nvSpPr>
          <p:cNvPr id="9" name="Content Placeholder 8">
            <a:extLst>
              <a:ext uri="{FF2B5EF4-FFF2-40B4-BE49-F238E27FC236}">
                <a16:creationId xmlns:a16="http://schemas.microsoft.com/office/drawing/2014/main" id="{888FAFF0-7A6C-D74A-A410-2A881AEC813B}"/>
              </a:ext>
            </a:extLst>
          </p:cNvPr>
          <p:cNvSpPr>
            <a:spLocks noGrp="1"/>
          </p:cNvSpPr>
          <p:nvPr>
            <p:ph idx="1"/>
          </p:nvPr>
        </p:nvSpPr>
        <p:spPr/>
        <p:txBody>
          <a:bodyPr/>
          <a:lstStyle/>
          <a:p>
            <a:pPr marL="514350" indent="-514350">
              <a:buFont typeface="+mj-lt"/>
              <a:buAutoNum type="alphaLcPeriod"/>
            </a:pPr>
            <a:r>
              <a:rPr lang="en-US" dirty="0"/>
              <a:t>After serving four years, faculty can </a:t>
            </a:r>
            <a:r>
              <a:rPr lang="en-US" dirty="0">
                <a:solidFill>
                  <a:srgbClr val="FF0000"/>
                </a:solidFill>
              </a:rPr>
              <a:t>opt out for next four election </a:t>
            </a:r>
            <a:r>
              <a:rPr lang="en-US" dirty="0"/>
              <a:t>cycles (</a:t>
            </a:r>
            <a:r>
              <a:rPr lang="en-US" dirty="0">
                <a:highlight>
                  <a:srgbClr val="FFFF00"/>
                </a:highlight>
              </a:rPr>
              <a:t>rather than two</a:t>
            </a:r>
            <a:r>
              <a:rPr lang="en-US" dirty="0"/>
              <a:t>)</a:t>
            </a:r>
          </a:p>
          <a:p>
            <a:pPr lvl="1"/>
            <a:r>
              <a:rPr lang="en-US" dirty="0"/>
              <a:t>Rationale: avoid overworking “popular” faculty: spread the responsibility</a:t>
            </a:r>
          </a:p>
          <a:p>
            <a:pPr marL="514350" indent="-514350">
              <a:buFont typeface="+mj-lt"/>
              <a:buAutoNum type="alphaLcPeriod"/>
            </a:pPr>
            <a:r>
              <a:rPr lang="en-US" dirty="0"/>
              <a:t>Eligible Librarian/Counselor faculty </a:t>
            </a:r>
            <a:r>
              <a:rPr lang="en-US" dirty="0">
                <a:solidFill>
                  <a:srgbClr val="FF0000"/>
                </a:solidFill>
              </a:rPr>
              <a:t>must serve </a:t>
            </a:r>
            <a:r>
              <a:rPr lang="en-US" dirty="0"/>
              <a:t>even if only one eligible</a:t>
            </a:r>
          </a:p>
          <a:p>
            <a:pPr lvl="1"/>
            <a:r>
              <a:rPr lang="en-US" dirty="0"/>
              <a:t>Rationale: unique role needs representation</a:t>
            </a:r>
          </a:p>
          <a:p>
            <a:pPr marL="514350" indent="-514350">
              <a:buFont typeface="+mj-lt"/>
              <a:buAutoNum type="alphaLcPeriod"/>
            </a:pPr>
            <a:r>
              <a:rPr lang="en-US" dirty="0"/>
              <a:t>URTPC election to be conducted by </a:t>
            </a:r>
            <a:r>
              <a:rPr lang="en-US" dirty="0">
                <a:solidFill>
                  <a:srgbClr val="FF0000"/>
                </a:solidFill>
              </a:rPr>
              <a:t>Senate in spring </a:t>
            </a:r>
            <a:r>
              <a:rPr lang="en-US" dirty="0"/>
              <a:t>for following AY</a:t>
            </a:r>
          </a:p>
          <a:p>
            <a:pPr lvl="1"/>
            <a:r>
              <a:rPr lang="en-US" dirty="0"/>
              <a:t>Rationale: We will know who is on URTPC before forming PPCs</a:t>
            </a:r>
          </a:p>
          <a:p>
            <a:pPr marL="514350" indent="-514350">
              <a:buFont typeface="+mj-lt"/>
              <a:buAutoNum type="alphaLcPeriod"/>
            </a:pPr>
            <a:r>
              <a:rPr lang="en-US" dirty="0"/>
              <a:t>PPC members and chairs ineligible for URTPC</a:t>
            </a:r>
          </a:p>
          <a:p>
            <a:pPr lvl="1"/>
            <a:r>
              <a:rPr lang="en-US" dirty="0"/>
              <a:t>see CBA 15.42</a:t>
            </a:r>
          </a:p>
          <a:p>
            <a:endParaRPr lang="en-US" dirty="0"/>
          </a:p>
          <a:p>
            <a:endParaRPr lang="en-US" dirty="0"/>
          </a:p>
        </p:txBody>
      </p:sp>
    </p:spTree>
    <p:extLst>
      <p:ext uri="{BB962C8B-B14F-4D97-AF65-F5344CB8AC3E}">
        <p14:creationId xmlns:p14="http://schemas.microsoft.com/office/powerpoint/2010/main" val="1305251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61202-7E88-904C-BA42-E73DC4538B46}"/>
              </a:ext>
            </a:extLst>
          </p:cNvPr>
          <p:cNvSpPr>
            <a:spLocks noGrp="1"/>
          </p:cNvSpPr>
          <p:nvPr>
            <p:ph type="title"/>
          </p:nvPr>
        </p:nvSpPr>
        <p:spPr/>
        <p:txBody>
          <a:bodyPr/>
          <a:lstStyle/>
          <a:p>
            <a:r>
              <a:rPr lang="en-US" dirty="0"/>
              <a:t>3. Program Personnel Committee</a:t>
            </a:r>
          </a:p>
        </p:txBody>
      </p:sp>
      <p:sp>
        <p:nvSpPr>
          <p:cNvPr id="3" name="Content Placeholder 2">
            <a:extLst>
              <a:ext uri="{FF2B5EF4-FFF2-40B4-BE49-F238E27FC236}">
                <a16:creationId xmlns:a16="http://schemas.microsoft.com/office/drawing/2014/main" id="{D2F04BBB-78B3-7546-97AC-1F4E5FA300D1}"/>
              </a:ext>
            </a:extLst>
          </p:cNvPr>
          <p:cNvSpPr>
            <a:spLocks noGrp="1"/>
          </p:cNvSpPr>
          <p:nvPr>
            <p:ph idx="1"/>
          </p:nvPr>
        </p:nvSpPr>
        <p:spPr/>
        <p:txBody>
          <a:bodyPr/>
          <a:lstStyle/>
          <a:p>
            <a:pPr marL="514350" indent="-514350">
              <a:buFont typeface="+mj-lt"/>
              <a:buAutoNum type="arabicPeriod"/>
            </a:pPr>
            <a:r>
              <a:rPr lang="en-US" dirty="0"/>
              <a:t>All PPC members must have a </a:t>
            </a:r>
            <a:r>
              <a:rPr lang="en-US" dirty="0">
                <a:solidFill>
                  <a:srgbClr val="FF0000"/>
                </a:solidFill>
              </a:rPr>
              <a:t>higher rank/classification </a:t>
            </a:r>
            <a:r>
              <a:rPr lang="en-US" dirty="0"/>
              <a:t>than all faculty being considered for promotion in a given year. </a:t>
            </a:r>
          </a:p>
          <a:p>
            <a:pPr lvl="1"/>
            <a:r>
              <a:rPr lang="en-US" dirty="0"/>
              <a:t>CBA 15.43</a:t>
            </a:r>
          </a:p>
          <a:p>
            <a:pPr marL="514350" indent="-514350">
              <a:buFont typeface="+mj-lt"/>
              <a:buAutoNum type="arabicPeriod"/>
            </a:pPr>
            <a:r>
              <a:rPr lang="en-US" dirty="0"/>
              <a:t>PPC members </a:t>
            </a:r>
            <a:r>
              <a:rPr lang="en-US" dirty="0">
                <a:solidFill>
                  <a:srgbClr val="FF0000"/>
                </a:solidFill>
              </a:rPr>
              <a:t>can’t serve on URTPC</a:t>
            </a:r>
          </a:p>
          <a:p>
            <a:pPr lvl="1"/>
            <a:r>
              <a:rPr lang="en-US" dirty="0"/>
              <a:t>CBA 15.42</a:t>
            </a:r>
          </a:p>
          <a:p>
            <a:pPr marL="514350" indent="-514350">
              <a:buFont typeface="+mj-lt"/>
              <a:buAutoNum type="arabicPeriod"/>
            </a:pPr>
            <a:r>
              <a:rPr lang="en-US" dirty="0"/>
              <a:t>If up for </a:t>
            </a:r>
            <a:r>
              <a:rPr lang="en-US" dirty="0">
                <a:solidFill>
                  <a:srgbClr val="FF0000"/>
                </a:solidFill>
              </a:rPr>
              <a:t>promotion</a:t>
            </a:r>
            <a:r>
              <a:rPr lang="en-US" dirty="0"/>
              <a:t>, cannot serve on PPC</a:t>
            </a:r>
          </a:p>
          <a:p>
            <a:pPr lvl="1"/>
            <a:r>
              <a:rPr lang="en-US" dirty="0"/>
              <a:t>CBA 15.43</a:t>
            </a:r>
          </a:p>
          <a:p>
            <a:pPr lvl="1"/>
            <a:endParaRPr lang="en-US" dirty="0">
              <a:highlight>
                <a:srgbClr val="FFFF00"/>
              </a:highlight>
            </a:endParaRPr>
          </a:p>
        </p:txBody>
      </p:sp>
    </p:spTree>
    <p:extLst>
      <p:ext uri="{BB962C8B-B14F-4D97-AF65-F5344CB8AC3E}">
        <p14:creationId xmlns:p14="http://schemas.microsoft.com/office/powerpoint/2010/main" val="95605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a:xfrm>
            <a:off x="838200" y="1825624"/>
            <a:ext cx="10515600" cy="4803775"/>
          </a:xfrm>
        </p:spPr>
        <p:txBody>
          <a:bodyPr>
            <a:normAutofit fontScale="92500" lnSpcReduction="10000"/>
          </a:bodyPr>
          <a:lstStyle/>
          <a:p>
            <a:pPr marL="514350" indent="-514350">
              <a:buFont typeface="+mj-lt"/>
              <a:buAutoNum type="arabicPeriod"/>
            </a:pPr>
            <a:r>
              <a:rPr lang="en-US" dirty="0"/>
              <a:t> “Each program shall indicate in its PPS how teaching for CSUCI’s </a:t>
            </a:r>
            <a:r>
              <a:rPr lang="en-US" dirty="0">
                <a:solidFill>
                  <a:srgbClr val="FF0000"/>
                </a:solidFill>
              </a:rPr>
              <a:t>Extended University </a:t>
            </a:r>
            <a:r>
              <a:rPr lang="en-US" dirty="0"/>
              <a:t>(i.e., “non-stateside” teaching) shall be considered when evaluating faculty contributions in the area of Teaching and/or Professional Activities for the purposes of retention, tenure, and/or promotion.”</a:t>
            </a:r>
          </a:p>
          <a:p>
            <a:pPr lvl="2"/>
            <a:r>
              <a:rPr lang="en-US" sz="2600" dirty="0">
                <a:solidFill>
                  <a:srgbClr val="FF0000"/>
                </a:solidFill>
              </a:rPr>
              <a:t>Rationale: Role of EU teaching varies per program</a:t>
            </a:r>
          </a:p>
          <a:p>
            <a:pPr marL="514350" indent="-514350">
              <a:buFont typeface="+mj-lt"/>
              <a:buAutoNum type="arabicPeriod"/>
            </a:pPr>
            <a:r>
              <a:rPr lang="en-US" dirty="0"/>
              <a:t>“Each program shall indicate in its PPS that the evaluation of faculty contributions in the area of Service shall consider any </a:t>
            </a:r>
            <a:r>
              <a:rPr lang="en-US" dirty="0">
                <a:solidFill>
                  <a:srgbClr val="FF0000"/>
                </a:solidFill>
              </a:rPr>
              <a:t>extraordinary compensation provided</a:t>
            </a:r>
            <a:r>
              <a:rPr lang="en-US" dirty="0"/>
              <a:t> in exchange for performing said service (e.g., reassigned time beyond the standard three units provided to all faculty) when determining the faculty member’s professional growth and accomplishment in the area of Service.”</a:t>
            </a:r>
          </a:p>
          <a:p>
            <a:pPr lvl="1"/>
            <a:r>
              <a:rPr lang="en-US" sz="2200" dirty="0">
                <a:solidFill>
                  <a:srgbClr val="FF0000"/>
                </a:solidFill>
              </a:rPr>
              <a:t>Rationale: Recommended by URTPC. Reassigned time represents a different part of faculty workload than the 3 WTUs for routine service </a:t>
            </a:r>
          </a:p>
          <a:p>
            <a:pPr lvl="2"/>
            <a:endParaRPr lang="en-US" sz="2600" dirty="0"/>
          </a:p>
          <a:p>
            <a:pPr marL="514350" indent="-514350">
              <a:buFont typeface="+mj-lt"/>
              <a:buAutoNum type="arabicPeriod"/>
            </a:pPr>
            <a:endParaRPr lang="en-US" dirty="0">
              <a:highlight>
                <a:srgbClr val="FFFF00"/>
              </a:highlight>
            </a:endParaRPr>
          </a:p>
          <a:p>
            <a:endParaRPr lang="en-US" dirty="0"/>
          </a:p>
        </p:txBody>
      </p:sp>
    </p:spTree>
    <p:extLst>
      <p:ext uri="{BB962C8B-B14F-4D97-AF65-F5344CB8AC3E}">
        <p14:creationId xmlns:p14="http://schemas.microsoft.com/office/powerpoint/2010/main" val="25497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p:txBody>
          <a:bodyPr>
            <a:normAutofit lnSpcReduction="10000"/>
          </a:bodyPr>
          <a:lstStyle/>
          <a:p>
            <a:pPr marL="514350" indent="-514350">
              <a:buFont typeface="+mj-lt"/>
              <a:buAutoNum type="arabicPeriod" startAt="3"/>
            </a:pPr>
            <a:r>
              <a:rPr lang="en-US" dirty="0"/>
              <a:t> “As appropriate to its discipline(s), each program shall provide clear parameters in its PPS for defining the </a:t>
            </a:r>
            <a:r>
              <a:rPr lang="en-US" dirty="0">
                <a:solidFill>
                  <a:srgbClr val="FF0000"/>
                </a:solidFill>
              </a:rPr>
              <a:t>editorial standards </a:t>
            </a:r>
            <a:r>
              <a:rPr lang="en-US" dirty="0"/>
              <a:t>(e.g., peer reviewed, editorially reviewed, etc.) required for faculty scholarship and creative work to be considered as acceptable indicators of professional growth and accomplishment. PPS shall also indicate the relative </a:t>
            </a:r>
            <a:r>
              <a:rPr lang="en-US" dirty="0">
                <a:solidFill>
                  <a:srgbClr val="FF0000"/>
                </a:solidFill>
              </a:rPr>
              <a:t>weight of different editorial standards and authorship roles</a:t>
            </a:r>
            <a:r>
              <a:rPr lang="en-US" dirty="0"/>
              <a:t> (e.g., sole author, lead author, co-author, etc.) for determining the professional growth and accomplishment of faculty in the area of Scholarly and Creative Activities.”</a:t>
            </a:r>
          </a:p>
          <a:p>
            <a:pPr lvl="2"/>
            <a:r>
              <a:rPr lang="en-US" sz="2400" dirty="0">
                <a:solidFill>
                  <a:srgbClr val="FF0000"/>
                </a:solidFill>
              </a:rPr>
              <a:t>Rationale: Recommended by URTPC. Allows review levels to evaluate files more accurately and enables faculty to select appropriate venues for publication</a:t>
            </a:r>
          </a:p>
          <a:p>
            <a:pPr lvl="1"/>
            <a:endParaRPr lang="en-US" dirty="0">
              <a:highlight>
                <a:srgbClr val="FFFF00"/>
              </a:highlight>
            </a:endParaRPr>
          </a:p>
          <a:p>
            <a:pPr marL="514350" indent="-514350">
              <a:buFont typeface="+mj-lt"/>
              <a:buAutoNum type="arabicPeriod" startAt="3"/>
            </a:pPr>
            <a:endParaRPr lang="en-US" dirty="0">
              <a:highlight>
                <a:srgbClr val="FFFF00"/>
              </a:highlight>
            </a:endParaRPr>
          </a:p>
          <a:p>
            <a:pPr marL="514350" indent="-514350">
              <a:buFont typeface="+mj-lt"/>
              <a:buAutoNum type="arabicPeriod" startAt="3"/>
            </a:pPr>
            <a:endParaRPr lang="en-US" dirty="0">
              <a:highlight>
                <a:srgbClr val="FFFF00"/>
              </a:highlight>
            </a:endParaRPr>
          </a:p>
          <a:p>
            <a:endParaRPr lang="en-US" dirty="0"/>
          </a:p>
        </p:txBody>
      </p:sp>
    </p:spTree>
    <p:extLst>
      <p:ext uri="{BB962C8B-B14F-4D97-AF65-F5344CB8AC3E}">
        <p14:creationId xmlns:p14="http://schemas.microsoft.com/office/powerpoint/2010/main" val="1872228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BAE1-B9BD-5A48-B51A-8ECC0F47A715}"/>
              </a:ext>
            </a:extLst>
          </p:cNvPr>
          <p:cNvSpPr>
            <a:spLocks noGrp="1"/>
          </p:cNvSpPr>
          <p:nvPr>
            <p:ph type="title"/>
          </p:nvPr>
        </p:nvSpPr>
        <p:spPr/>
        <p:txBody>
          <a:bodyPr/>
          <a:lstStyle/>
          <a:p>
            <a:r>
              <a:rPr lang="en-US" dirty="0"/>
              <a:t>5. Program Personnel Standards</a:t>
            </a:r>
          </a:p>
        </p:txBody>
      </p:sp>
      <p:sp>
        <p:nvSpPr>
          <p:cNvPr id="7" name="Content Placeholder 6">
            <a:extLst>
              <a:ext uri="{FF2B5EF4-FFF2-40B4-BE49-F238E27FC236}">
                <a16:creationId xmlns:a16="http://schemas.microsoft.com/office/drawing/2014/main" id="{FD8F39A6-6100-AB4F-AE0C-9682A8CC9D71}"/>
              </a:ext>
            </a:extLst>
          </p:cNvPr>
          <p:cNvSpPr>
            <a:spLocks noGrp="1"/>
          </p:cNvSpPr>
          <p:nvPr>
            <p:ph idx="1"/>
          </p:nvPr>
        </p:nvSpPr>
        <p:spPr/>
        <p:txBody>
          <a:bodyPr>
            <a:normAutofit/>
          </a:bodyPr>
          <a:lstStyle/>
          <a:p>
            <a:pPr marL="514350" indent="-514350">
              <a:buFont typeface="+mj-lt"/>
              <a:buAutoNum type="arabicPeriod" startAt="4"/>
            </a:pPr>
            <a:r>
              <a:rPr lang="en-US" dirty="0"/>
              <a:t> </a:t>
            </a:r>
            <a:r>
              <a:rPr lang="en-US" dirty="0">
                <a:highlight>
                  <a:srgbClr val="00FFFF"/>
                </a:highlight>
              </a:rPr>
              <a:t>“</a:t>
            </a:r>
            <a:r>
              <a:rPr lang="en-US" dirty="0">
                <a:solidFill>
                  <a:srgbClr val="FF0000"/>
                </a:solidFill>
                <a:highlight>
                  <a:srgbClr val="00FFFF"/>
                </a:highlight>
              </a:rPr>
              <a:t>Student Research Engagement</a:t>
            </a:r>
            <a:r>
              <a:rPr lang="en-US" dirty="0">
                <a:highlight>
                  <a:srgbClr val="00FFFF"/>
                </a:highlight>
              </a:rPr>
              <a:t>: Each program shall indicate in its PPS the area(s) of professional contribution under which engagement with student research may be considered for RTP purposes and how such engagement shall be evaluated. Each discrete activity of student research engagement referenced by faculty members in their portfolio shall be considered under only one category of professional contributions: Teaching (Professional Activities for Librarian and Counselor faculty); Scholarly and Creative Activities; or Service.”</a:t>
            </a:r>
          </a:p>
          <a:p>
            <a:pPr lvl="2"/>
            <a:r>
              <a:rPr lang="en-US" sz="2400" dirty="0">
                <a:solidFill>
                  <a:srgbClr val="FF0000"/>
                </a:solidFill>
              </a:rPr>
              <a:t>Rationale: Allows committees to evaluate files more accurately; eliminate possible inequities;  recommended by URTPC</a:t>
            </a:r>
          </a:p>
          <a:p>
            <a:pPr lvl="1"/>
            <a:endParaRPr lang="en-US" dirty="0"/>
          </a:p>
          <a:p>
            <a:pPr marL="514350" indent="-514350">
              <a:buFont typeface="+mj-lt"/>
              <a:buAutoNum type="arabicPeriod" startAt="4"/>
            </a:pPr>
            <a:endParaRPr lang="en-US" dirty="0"/>
          </a:p>
          <a:p>
            <a:pPr marL="514350" indent="-514350">
              <a:buFont typeface="+mj-lt"/>
              <a:buAutoNum type="arabicPeriod" startAt="4"/>
            </a:pPr>
            <a:endParaRPr lang="en-US" dirty="0"/>
          </a:p>
          <a:p>
            <a:endParaRPr lang="en-US" dirty="0"/>
          </a:p>
        </p:txBody>
      </p:sp>
    </p:spTree>
    <p:extLst>
      <p:ext uri="{BB962C8B-B14F-4D97-AF65-F5344CB8AC3E}">
        <p14:creationId xmlns:p14="http://schemas.microsoft.com/office/powerpoint/2010/main" val="1926922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62A45-51CA-7842-8B81-286DBA9EBB75}"/>
              </a:ext>
            </a:extLst>
          </p:cNvPr>
          <p:cNvSpPr>
            <a:spLocks noGrp="1"/>
          </p:cNvSpPr>
          <p:nvPr>
            <p:ph type="title"/>
          </p:nvPr>
        </p:nvSpPr>
        <p:spPr/>
        <p:txBody>
          <a:bodyPr/>
          <a:lstStyle/>
          <a:p>
            <a:r>
              <a:rPr lang="en-US" dirty="0"/>
              <a:t>5. Program Personnel Standards</a:t>
            </a:r>
          </a:p>
        </p:txBody>
      </p:sp>
      <p:sp>
        <p:nvSpPr>
          <p:cNvPr id="3" name="Content Placeholder 2">
            <a:extLst>
              <a:ext uri="{FF2B5EF4-FFF2-40B4-BE49-F238E27FC236}">
                <a16:creationId xmlns:a16="http://schemas.microsoft.com/office/drawing/2014/main" id="{E9264C8E-B75F-D849-9D99-150F639D9C05}"/>
              </a:ext>
            </a:extLst>
          </p:cNvPr>
          <p:cNvSpPr>
            <a:spLocks noGrp="1"/>
          </p:cNvSpPr>
          <p:nvPr>
            <p:ph idx="1"/>
          </p:nvPr>
        </p:nvSpPr>
        <p:spPr/>
        <p:txBody>
          <a:bodyPr/>
          <a:lstStyle/>
          <a:p>
            <a:pPr marL="514350" indent="-514350">
              <a:buFont typeface="+mj-lt"/>
              <a:buAutoNum type="arabicPeriod" startAt="5"/>
            </a:pPr>
            <a:r>
              <a:rPr lang="en-US" dirty="0"/>
              <a:t>“All PPS shall include explicit expectations that candidates and reviewers at all levels of review shall incorporate </a:t>
            </a:r>
            <a:r>
              <a:rPr lang="en-US" dirty="0">
                <a:solidFill>
                  <a:srgbClr val="FF0000"/>
                </a:solidFill>
              </a:rPr>
              <a:t>both the PPS and the relevant university RTP policy </a:t>
            </a:r>
            <a:r>
              <a:rPr lang="en-US" dirty="0"/>
              <a:t>in their deliberations.” </a:t>
            </a:r>
          </a:p>
          <a:p>
            <a:pPr lvl="1"/>
            <a:r>
              <a:rPr lang="en-US" dirty="0"/>
              <a:t>Rationale: </a:t>
            </a:r>
          </a:p>
          <a:p>
            <a:pPr lvl="2"/>
            <a:r>
              <a:rPr lang="en-US" sz="2400" dirty="0"/>
              <a:t>Recommended by URTPC</a:t>
            </a:r>
          </a:p>
          <a:p>
            <a:pPr lvl="2"/>
            <a:r>
              <a:rPr lang="en-US" sz="2400" dirty="0"/>
              <a:t>Ensure faculty have clear understanding of RTP policies</a:t>
            </a:r>
          </a:p>
          <a:p>
            <a:pPr lvl="2"/>
            <a:r>
              <a:rPr lang="en-US" sz="2400" dirty="0"/>
              <a:t>Ensure all levels of review to apply relevant university policy</a:t>
            </a:r>
          </a:p>
        </p:txBody>
      </p:sp>
    </p:spTree>
    <p:extLst>
      <p:ext uri="{BB962C8B-B14F-4D97-AF65-F5344CB8AC3E}">
        <p14:creationId xmlns:p14="http://schemas.microsoft.com/office/powerpoint/2010/main" val="13257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a:bodyPr>
          <a:lstStyle/>
          <a:p>
            <a:pPr marL="514350" indent="-514350">
              <a:buFont typeface="+mj-lt"/>
              <a:buAutoNum type="arabicPeriod"/>
            </a:pPr>
            <a:r>
              <a:rPr lang="en-US" dirty="0"/>
              <a:t>Title of section changed to “Portfolio”</a:t>
            </a:r>
          </a:p>
          <a:p>
            <a:pPr lvl="1"/>
            <a:r>
              <a:rPr lang="en-US" dirty="0">
                <a:solidFill>
                  <a:srgbClr val="FF0000"/>
                </a:solidFill>
              </a:rPr>
              <a:t>Rationale: Faculty member turns in portfolio, not WPAF.</a:t>
            </a:r>
          </a:p>
          <a:p>
            <a:pPr marL="514350" indent="-514350">
              <a:buFont typeface="+mj-lt"/>
              <a:buAutoNum type="arabicPeriod"/>
            </a:pPr>
            <a:r>
              <a:rPr lang="en-US" dirty="0"/>
              <a:t>List of WTUs required for teaching faculty</a:t>
            </a:r>
          </a:p>
          <a:p>
            <a:pPr lvl="1"/>
            <a:r>
              <a:rPr lang="en-US" dirty="0">
                <a:solidFill>
                  <a:srgbClr val="FF0000"/>
                </a:solidFill>
              </a:rPr>
              <a:t>Rationale</a:t>
            </a:r>
            <a:r>
              <a:rPr lang="en-US" dirty="0"/>
              <a:t>: Reassigned time should be accounted for so review levels are aware of it when evaluating. </a:t>
            </a:r>
            <a:r>
              <a:rPr lang="en-US" dirty="0">
                <a:solidFill>
                  <a:srgbClr val="FF0000"/>
                </a:solidFill>
              </a:rPr>
              <a:t>Recommended by URTPC</a:t>
            </a:r>
          </a:p>
          <a:p>
            <a:pPr marL="514350" indent="-514350">
              <a:buFont typeface="+mj-lt"/>
              <a:buAutoNum type="arabicPeriod"/>
            </a:pPr>
            <a:r>
              <a:rPr lang="en-US" dirty="0"/>
              <a:t>Moved optional item—“evidence of teaching effectiveness (may include evidence of assessment of teaching practices and student learning outcomes)”—from main body to </a:t>
            </a:r>
            <a:r>
              <a:rPr lang="en-US" b="1" dirty="0"/>
              <a:t>appendix</a:t>
            </a:r>
            <a:r>
              <a:rPr lang="en-US" dirty="0"/>
              <a:t> of portfolio</a:t>
            </a:r>
          </a:p>
          <a:p>
            <a:pPr lvl="1"/>
            <a:r>
              <a:rPr lang="en-US" dirty="0">
                <a:solidFill>
                  <a:srgbClr val="FF0000"/>
                </a:solidFill>
              </a:rPr>
              <a:t>Rationale: This evidence belongs with other evidence, in the appendix.</a:t>
            </a:r>
          </a:p>
        </p:txBody>
      </p:sp>
    </p:spTree>
    <p:extLst>
      <p:ext uri="{BB962C8B-B14F-4D97-AF65-F5344CB8AC3E}">
        <p14:creationId xmlns:p14="http://schemas.microsoft.com/office/powerpoint/2010/main" val="97503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fontScale="92500" lnSpcReduction="10000"/>
          </a:bodyPr>
          <a:lstStyle/>
          <a:p>
            <a:pPr marL="514350" indent="-514350">
              <a:buFont typeface="+mj-lt"/>
              <a:buAutoNum type="arabicPeriod" startAt="4"/>
            </a:pPr>
            <a:r>
              <a:rPr lang="en-US" dirty="0"/>
              <a:t>Material </a:t>
            </a:r>
            <a:r>
              <a:rPr lang="en-US" dirty="0">
                <a:highlight>
                  <a:srgbClr val="FFFF00"/>
                </a:highlight>
              </a:rPr>
              <a:t>turned in after deadline </a:t>
            </a:r>
            <a:r>
              <a:rPr lang="en-US" dirty="0"/>
              <a:t>with permission of URTPC does not go back to first level of review: “Materials added after the submission deadline will only be considered by levels of review that have not already been completed.”</a:t>
            </a:r>
          </a:p>
          <a:p>
            <a:pPr lvl="1"/>
            <a:r>
              <a:rPr lang="en-US" dirty="0">
                <a:solidFill>
                  <a:srgbClr val="FF0000"/>
                </a:solidFill>
              </a:rPr>
              <a:t>Rationale: Does not make sense to have levels reevaluate candidate.</a:t>
            </a:r>
          </a:p>
          <a:p>
            <a:pPr marL="514350" indent="-514350">
              <a:buFont typeface="+mj-lt"/>
              <a:buAutoNum type="arabicPeriod" startAt="5"/>
            </a:pPr>
            <a:r>
              <a:rPr lang="en-US" dirty="0"/>
              <a:t>“Narratives shall be </a:t>
            </a:r>
            <a:r>
              <a:rPr lang="en-US" dirty="0">
                <a:highlight>
                  <a:srgbClr val="FFFF00"/>
                </a:highlight>
              </a:rPr>
              <a:t>cumulative</a:t>
            </a:r>
            <a:r>
              <a:rPr lang="en-US" dirty="0"/>
              <a:t>, reflecting the faculty member’s entire time in rank.” “For one-year review periods, narratives shall highlight activities and accomplishments since the prior submission of the portfolio, in the context of the faculty member’s overall growth and development in rank”</a:t>
            </a:r>
          </a:p>
          <a:p>
            <a:pPr lvl="1"/>
            <a:r>
              <a:rPr lang="en-US" dirty="0">
                <a:solidFill>
                  <a:srgbClr val="FF0000"/>
                </a:solidFill>
              </a:rPr>
              <a:t>Rationale: RTP is about evolution, growth, and development, all of which are best captured in the context of one’s entire time at rank</a:t>
            </a:r>
          </a:p>
        </p:txBody>
      </p:sp>
    </p:spTree>
    <p:extLst>
      <p:ext uri="{BB962C8B-B14F-4D97-AF65-F5344CB8AC3E}">
        <p14:creationId xmlns:p14="http://schemas.microsoft.com/office/powerpoint/2010/main" val="251373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DB619-1404-8342-9C00-1BB0A9D06AAA}"/>
              </a:ext>
            </a:extLst>
          </p:cNvPr>
          <p:cNvSpPr>
            <a:spLocks noGrp="1"/>
          </p:cNvSpPr>
          <p:nvPr>
            <p:ph type="title"/>
          </p:nvPr>
        </p:nvSpPr>
        <p:spPr/>
        <p:txBody>
          <a:bodyPr/>
          <a:lstStyle/>
          <a:p>
            <a:r>
              <a:rPr lang="en-US" dirty="0"/>
              <a:t>6. The Portfolio (section K)</a:t>
            </a:r>
          </a:p>
        </p:txBody>
      </p:sp>
      <p:sp>
        <p:nvSpPr>
          <p:cNvPr id="3" name="Content Placeholder 2">
            <a:extLst>
              <a:ext uri="{FF2B5EF4-FFF2-40B4-BE49-F238E27FC236}">
                <a16:creationId xmlns:a16="http://schemas.microsoft.com/office/drawing/2014/main" id="{8636EA64-7057-6540-B7F8-F1CF709D6D0D}"/>
              </a:ext>
            </a:extLst>
          </p:cNvPr>
          <p:cNvSpPr>
            <a:spLocks noGrp="1"/>
          </p:cNvSpPr>
          <p:nvPr>
            <p:ph idx="1"/>
          </p:nvPr>
        </p:nvSpPr>
        <p:spPr/>
        <p:txBody>
          <a:bodyPr>
            <a:normAutofit/>
          </a:bodyPr>
          <a:lstStyle/>
          <a:p>
            <a:pPr marL="514350" indent="-514350">
              <a:buFont typeface="+mj-lt"/>
              <a:buAutoNum type="arabicPeriod" startAt="6"/>
            </a:pPr>
            <a:r>
              <a:rPr lang="en-US" dirty="0"/>
              <a:t>“It is the responsibility of the faculty member to ensure that the Portfolio is current and complete before it is submitted.”</a:t>
            </a:r>
          </a:p>
          <a:p>
            <a:pPr lvl="1"/>
            <a:r>
              <a:rPr lang="en-US" dirty="0">
                <a:solidFill>
                  <a:srgbClr val="FF0000"/>
                </a:solidFill>
              </a:rPr>
              <a:t>Rationale: The chair should not be responsible for determining completeness (as is stated in current policy). It is the faculty member’s responsibility because it’s their portfolio. </a:t>
            </a:r>
          </a:p>
          <a:p>
            <a:pPr marL="0" indent="0">
              <a:buNone/>
            </a:pPr>
            <a:endParaRPr lang="en-US" dirty="0"/>
          </a:p>
          <a:p>
            <a:pPr marL="0" indent="0">
              <a:buNone/>
            </a:pPr>
            <a:r>
              <a:rPr lang="en-US" dirty="0"/>
              <a:t>SP 17-08: “Based on the CSU Channel Islands approved WPAF Checklists, the faculty member’s Chair determines that the WPAF is complete before sending it to the PPC.”</a:t>
            </a:r>
          </a:p>
        </p:txBody>
      </p:sp>
    </p:spTree>
    <p:extLst>
      <p:ext uri="{BB962C8B-B14F-4D97-AF65-F5344CB8AC3E}">
        <p14:creationId xmlns:p14="http://schemas.microsoft.com/office/powerpoint/2010/main" val="2997459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7. Review Processes and Levels (L)</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fontScale="92500" lnSpcReduction="10000"/>
          </a:bodyPr>
          <a:lstStyle/>
          <a:p>
            <a:pPr marL="514350" indent="-514350" fontAlgn="base">
              <a:buFont typeface="+mj-lt"/>
              <a:buAutoNum type="arabicPeriod"/>
            </a:pPr>
            <a:r>
              <a:rPr lang="en-US" dirty="0"/>
              <a:t>Role of Provost to mirror URTPC: “The Provost (VPSA for Counselor faculty) shall review retention files </a:t>
            </a:r>
            <a:r>
              <a:rPr lang="en-US" u="sng" dirty="0">
                <a:highlight>
                  <a:srgbClr val="FFFF00"/>
                </a:highlight>
              </a:rPr>
              <a:t>only</a:t>
            </a:r>
            <a:r>
              <a:rPr lang="en-US" dirty="0"/>
              <a:t> if one or more of the following conditions apply:</a:t>
            </a:r>
          </a:p>
          <a:p>
            <a:pPr marL="971550" lvl="1" indent="-514350" fontAlgn="base">
              <a:buFont typeface="+mj-lt"/>
              <a:buAutoNum type="alphaLcPeriod"/>
            </a:pPr>
            <a:r>
              <a:rPr lang="en-US" dirty="0"/>
              <a:t>it is the faculty member’s third probationary year at rank, if hired without service credit</a:t>
            </a:r>
          </a:p>
          <a:p>
            <a:pPr marL="971550" lvl="1" indent="-514350" fontAlgn="base">
              <a:buFont typeface="+mj-lt"/>
              <a:buAutoNum type="alphaLcPeriod"/>
            </a:pPr>
            <a:r>
              <a:rPr lang="en-US" dirty="0"/>
              <a:t>it is the faculty member’s fourth probationary year at rank, if hired with one or two years of service credit</a:t>
            </a:r>
          </a:p>
          <a:p>
            <a:pPr marL="971550" lvl="1" indent="-514350" fontAlgn="base">
              <a:buFont typeface="+mj-lt"/>
              <a:buAutoNum type="alphaLcPeriod"/>
            </a:pPr>
            <a:r>
              <a:rPr lang="en-US" dirty="0"/>
              <a:t>there is a lack of agreement in the recommendations (i.e., retention vs. non-retention) among prior levels of review</a:t>
            </a:r>
          </a:p>
          <a:p>
            <a:pPr marL="971550" lvl="1" indent="-514350" fontAlgn="base">
              <a:buFont typeface="+mj-lt"/>
              <a:buAutoNum type="alphaLcPeriod"/>
            </a:pPr>
            <a:r>
              <a:rPr lang="en-US" dirty="0"/>
              <a:t>all prior recommendations for retention are negative</a:t>
            </a:r>
          </a:p>
          <a:p>
            <a:pPr marL="971550" lvl="1" indent="-514350" fontAlgn="base">
              <a:buFont typeface="+mj-lt"/>
              <a:buAutoNum type="alphaLcPeriod"/>
            </a:pPr>
            <a:r>
              <a:rPr lang="en-US" dirty="0"/>
              <a:t>it is requested by the faculty member under review</a:t>
            </a:r>
          </a:p>
          <a:p>
            <a:pPr marL="971550" lvl="1" indent="-514350" fontAlgn="base">
              <a:buFont typeface="+mj-lt"/>
              <a:buAutoNum type="alphaLcPeriod"/>
            </a:pPr>
            <a:r>
              <a:rPr lang="en-US" dirty="0"/>
              <a:t>it is requested by a prior review level</a:t>
            </a:r>
          </a:p>
          <a:p>
            <a:pPr marL="971550" lvl="1" indent="-514350" fontAlgn="base">
              <a:buFont typeface="+mj-lt"/>
              <a:buAutoNum type="alphaLcPeriod"/>
            </a:pPr>
            <a:r>
              <a:rPr lang="en-US" dirty="0"/>
              <a:t>it is requested by the President</a:t>
            </a:r>
          </a:p>
          <a:p>
            <a:pPr lvl="1"/>
            <a:r>
              <a:rPr lang="en-US" dirty="0">
                <a:solidFill>
                  <a:srgbClr val="FF0000"/>
                </a:solidFill>
              </a:rPr>
              <a:t>Rationale: Not necessary for Provost to review all retention files, just like it’s not necessary for URTPC to do so. </a:t>
            </a:r>
          </a:p>
        </p:txBody>
      </p:sp>
    </p:spTree>
    <p:extLst>
      <p:ext uri="{BB962C8B-B14F-4D97-AF65-F5344CB8AC3E}">
        <p14:creationId xmlns:p14="http://schemas.microsoft.com/office/powerpoint/2010/main" val="1460511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ED87-5C6F-B644-85F3-BEFE134EE7F5}"/>
              </a:ext>
            </a:extLst>
          </p:cNvPr>
          <p:cNvSpPr>
            <a:spLocks noGrp="1"/>
          </p:cNvSpPr>
          <p:nvPr>
            <p:ph type="title"/>
          </p:nvPr>
        </p:nvSpPr>
        <p:spPr/>
        <p:txBody>
          <a:bodyPr/>
          <a:lstStyle/>
          <a:p>
            <a:r>
              <a:rPr lang="en-US" dirty="0"/>
              <a:t>Changes from policy draft presented on 3-22</a:t>
            </a:r>
          </a:p>
        </p:txBody>
      </p:sp>
      <p:sp>
        <p:nvSpPr>
          <p:cNvPr id="3" name="Content Placeholder 2">
            <a:extLst>
              <a:ext uri="{FF2B5EF4-FFF2-40B4-BE49-F238E27FC236}">
                <a16:creationId xmlns:a16="http://schemas.microsoft.com/office/drawing/2014/main" id="{2ABF35AE-075C-6B46-BA0B-D011EBAE18E9}"/>
              </a:ext>
            </a:extLst>
          </p:cNvPr>
          <p:cNvSpPr>
            <a:spLocks noGrp="1"/>
          </p:cNvSpPr>
          <p:nvPr>
            <p:ph idx="1"/>
          </p:nvPr>
        </p:nvSpPr>
        <p:spPr/>
        <p:txBody>
          <a:bodyPr>
            <a:normAutofit fontScale="92500" lnSpcReduction="10000"/>
          </a:bodyPr>
          <a:lstStyle/>
          <a:p>
            <a:pPr marL="0" indent="0">
              <a:buNone/>
            </a:pPr>
            <a:r>
              <a:rPr lang="en-US" dirty="0"/>
              <a:t>The following changes were made to the policy draft after the March 22 Senate meeting and are highlighted in </a:t>
            </a:r>
            <a:r>
              <a:rPr lang="en-US" dirty="0">
                <a:highlight>
                  <a:srgbClr val="00FFFF"/>
                </a:highlight>
              </a:rPr>
              <a:t>blue</a:t>
            </a:r>
            <a:r>
              <a:rPr lang="en-US" dirty="0"/>
              <a:t> in the PDF. </a:t>
            </a:r>
            <a:r>
              <a:rPr lang="en-US" sz="2000" dirty="0"/>
              <a:t>(For more information, see </a:t>
            </a:r>
            <a:r>
              <a:rPr lang="en-US" sz="2000" dirty="0">
                <a:hlinkClick r:id="rId2"/>
              </a:rPr>
              <a:t>“Q and A” document </a:t>
            </a:r>
            <a:r>
              <a:rPr lang="en-US" sz="2000" dirty="0"/>
              <a:t>distributed with Senate materials).</a:t>
            </a:r>
          </a:p>
          <a:p>
            <a:pPr marL="514350" indent="-514350">
              <a:buFont typeface="+mj-lt"/>
              <a:buAutoNum type="arabicPeriod"/>
            </a:pPr>
            <a:r>
              <a:rPr lang="en-US" dirty="0"/>
              <a:t>Effective date changed to fall 2023</a:t>
            </a:r>
          </a:p>
          <a:p>
            <a:pPr marL="514350" indent="-514350">
              <a:buFont typeface="+mj-lt"/>
              <a:buAutoNum type="arabicPeriod"/>
            </a:pPr>
            <a:r>
              <a:rPr lang="en-US" dirty="0"/>
              <a:t>Language adjusted for clarity in Section I 10 regarding engagement with student research (see slide 14)</a:t>
            </a:r>
          </a:p>
          <a:p>
            <a:pPr marL="514350" indent="-514350">
              <a:buFont typeface="+mj-lt"/>
              <a:buAutoNum type="arabicPeriod"/>
            </a:pPr>
            <a:r>
              <a:rPr lang="en-US" dirty="0"/>
              <a:t>Clarified language in Section D 3 f regarding opting out of URTPC  service after four years</a:t>
            </a:r>
          </a:p>
          <a:p>
            <a:pPr marL="514350" indent="-514350">
              <a:buFont typeface="+mj-lt"/>
              <a:buAutoNum type="arabicPeriod"/>
            </a:pPr>
            <a:r>
              <a:rPr lang="en-US" dirty="0"/>
              <a:t>Provided more specific requirements for evaluation letters. See sections S, T, U, V. </a:t>
            </a:r>
          </a:p>
          <a:p>
            <a:pPr marL="514350" indent="-514350">
              <a:buFont typeface="+mj-lt"/>
              <a:buAutoNum type="arabicPeriod"/>
            </a:pPr>
            <a:r>
              <a:rPr lang="en-US" dirty="0"/>
              <a:t>Definition provided for “Service Credit”</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048408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2C7C6-3B4B-0D44-A62C-1C72BBCE3A6B}"/>
              </a:ext>
            </a:extLst>
          </p:cNvPr>
          <p:cNvSpPr>
            <a:spLocks noGrp="1"/>
          </p:cNvSpPr>
          <p:nvPr>
            <p:ph type="title"/>
          </p:nvPr>
        </p:nvSpPr>
        <p:spPr/>
        <p:txBody>
          <a:bodyPr/>
          <a:lstStyle/>
          <a:p>
            <a:r>
              <a:rPr lang="en-US" dirty="0"/>
              <a:t>7. Review processes and levels (L)</a:t>
            </a:r>
          </a:p>
        </p:txBody>
      </p:sp>
      <p:sp>
        <p:nvSpPr>
          <p:cNvPr id="3" name="Content Placeholder 2">
            <a:extLst>
              <a:ext uri="{FF2B5EF4-FFF2-40B4-BE49-F238E27FC236}">
                <a16:creationId xmlns:a16="http://schemas.microsoft.com/office/drawing/2014/main" id="{44EDBA5F-7DC8-004B-BA56-4468F98E860C}"/>
              </a:ext>
            </a:extLst>
          </p:cNvPr>
          <p:cNvSpPr>
            <a:spLocks noGrp="1"/>
          </p:cNvSpPr>
          <p:nvPr>
            <p:ph idx="1"/>
          </p:nvPr>
        </p:nvSpPr>
        <p:spPr/>
        <p:txBody>
          <a:bodyPr/>
          <a:lstStyle/>
          <a:p>
            <a:r>
              <a:rPr lang="en-US" dirty="0"/>
              <a:t>“The </a:t>
            </a:r>
            <a:r>
              <a:rPr lang="en-US" dirty="0">
                <a:highlight>
                  <a:srgbClr val="FFFF00"/>
                </a:highlight>
              </a:rPr>
              <a:t>Program Chair, if </a:t>
            </a:r>
            <a:r>
              <a:rPr lang="en-US" dirty="0"/>
              <a:t>not on the PPC, shall provide an additional review of all files for retention, tenure and promotion. Reviews by the PPC and Program Chair shall be conducted </a:t>
            </a:r>
            <a:r>
              <a:rPr lang="en-US" dirty="0">
                <a:highlight>
                  <a:srgbClr val="FFFF00"/>
                </a:highlight>
              </a:rPr>
              <a:t>simultaneously</a:t>
            </a:r>
            <a:r>
              <a:rPr lang="en-US" dirty="0"/>
              <a:t> according to the calendar distributed by the office of Faculty Affairs, Success and Equity (FASE).”</a:t>
            </a:r>
          </a:p>
          <a:p>
            <a:pPr lvl="1"/>
            <a:r>
              <a:rPr lang="en-US" dirty="0">
                <a:solidFill>
                  <a:srgbClr val="FF0000"/>
                </a:solidFill>
              </a:rPr>
              <a:t>Rationale: Chair and PPC reviews are both at the program level.</a:t>
            </a:r>
          </a:p>
          <a:p>
            <a:pPr lvl="1"/>
            <a:r>
              <a:rPr lang="en-US" dirty="0">
                <a:solidFill>
                  <a:srgbClr val="FF0000"/>
                </a:solidFill>
              </a:rPr>
              <a:t>Will allow more time for the multiple levels of review.</a:t>
            </a:r>
          </a:p>
        </p:txBody>
      </p:sp>
    </p:spTree>
    <p:extLst>
      <p:ext uri="{BB962C8B-B14F-4D97-AF65-F5344CB8AC3E}">
        <p14:creationId xmlns:p14="http://schemas.microsoft.com/office/powerpoint/2010/main" val="3597505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273BAC-B7CE-B741-A25B-2A711334CA37}"/>
              </a:ext>
            </a:extLst>
          </p:cNvPr>
          <p:cNvPicPr>
            <a:picLocks noChangeAspect="1"/>
          </p:cNvPicPr>
          <p:nvPr/>
        </p:nvPicPr>
        <p:blipFill>
          <a:blip r:embed="rId2"/>
          <a:stretch>
            <a:fillRect/>
          </a:stretch>
        </p:blipFill>
        <p:spPr>
          <a:xfrm>
            <a:off x="0" y="2251150"/>
            <a:ext cx="12192000" cy="2355700"/>
          </a:xfrm>
          <a:prstGeom prst="rect">
            <a:avLst/>
          </a:prstGeom>
        </p:spPr>
      </p:pic>
      <p:sp>
        <p:nvSpPr>
          <p:cNvPr id="2" name="Title 1">
            <a:extLst>
              <a:ext uri="{FF2B5EF4-FFF2-40B4-BE49-F238E27FC236}">
                <a16:creationId xmlns:a16="http://schemas.microsoft.com/office/drawing/2014/main" id="{F360952F-E64A-2B43-AA40-4A6ABD0F1E37}"/>
              </a:ext>
            </a:extLst>
          </p:cNvPr>
          <p:cNvSpPr>
            <a:spLocks noGrp="1"/>
          </p:cNvSpPr>
          <p:nvPr>
            <p:ph type="title"/>
          </p:nvPr>
        </p:nvSpPr>
        <p:spPr/>
        <p:txBody>
          <a:bodyPr/>
          <a:lstStyle/>
          <a:p>
            <a:r>
              <a:rPr lang="en-US" dirty="0"/>
              <a:t>8. Eligibility to Participate in RTP Process (M)</a:t>
            </a:r>
          </a:p>
        </p:txBody>
      </p:sp>
    </p:spTree>
    <p:extLst>
      <p:ext uri="{BB962C8B-B14F-4D97-AF65-F5344CB8AC3E}">
        <p14:creationId xmlns:p14="http://schemas.microsoft.com/office/powerpoint/2010/main" val="63786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8. Eligibility to Participate in RTP (M)</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a:bodyPr>
          <a:lstStyle/>
          <a:p>
            <a:pPr marL="514350" indent="-514350" fontAlgn="base">
              <a:buFont typeface="+mj-lt"/>
              <a:buAutoNum type="arabicPeriod"/>
            </a:pPr>
            <a:r>
              <a:rPr lang="en-US" dirty="0">
                <a:highlight>
                  <a:srgbClr val="FFFF00"/>
                </a:highlight>
              </a:rPr>
              <a:t>Eliminated</a:t>
            </a:r>
            <a:r>
              <a:rPr lang="en-US" dirty="0"/>
              <a:t> the following: “In instances where the probationary faculty member’s Chair is </a:t>
            </a:r>
            <a:r>
              <a:rPr lang="en-US" b="1" dirty="0"/>
              <a:t>outside the faculty member’s discipline</a:t>
            </a:r>
            <a:r>
              <a:rPr lang="en-US" dirty="0"/>
              <a:t>, the probationary faculty member may elect to request that the Dean assume the Chair’s administrative responsibilities. The Dean shall write a review only at the Dean’s level, not as Chair.”</a:t>
            </a:r>
          </a:p>
          <a:p>
            <a:pPr lvl="1" fontAlgn="base"/>
            <a:r>
              <a:rPr lang="en-US" dirty="0"/>
              <a:t>Rationale: Not clear how to determine when chair is “outside the faculty member’s discipline.” Dean is even further from faculty member’s discipline. No guarantee that entire PPC or URTPC is not “outside the discipline”. </a:t>
            </a:r>
          </a:p>
          <a:p>
            <a:pPr marL="514350" indent="-514350" fontAlgn="base">
              <a:buFont typeface="+mj-lt"/>
              <a:buAutoNum type="arabicPeriod"/>
            </a:pPr>
            <a:r>
              <a:rPr lang="en-US" dirty="0"/>
              <a:t>Added </a:t>
            </a:r>
            <a:r>
              <a:rPr lang="en-US" dirty="0">
                <a:highlight>
                  <a:srgbClr val="FFFF00"/>
                </a:highlight>
              </a:rPr>
              <a:t>anti-bias training </a:t>
            </a:r>
            <a:r>
              <a:rPr lang="en-US" dirty="0"/>
              <a:t>as requirement to participate as reviewer</a:t>
            </a:r>
          </a:p>
          <a:p>
            <a:pPr lvl="1" fontAlgn="base"/>
            <a:r>
              <a:rPr lang="en-US" dirty="0">
                <a:solidFill>
                  <a:srgbClr val="FF0000"/>
                </a:solidFill>
              </a:rPr>
              <a:t>Rationale: “All levels of review could be enhanced by a more cohesive understanding of how issues of bias play into student ratings and comments and peer evaluations.” (URTPC)</a:t>
            </a:r>
          </a:p>
          <a:p>
            <a:pPr lvl="1" fontAlgn="base"/>
            <a:endParaRPr lang="en-US" dirty="0"/>
          </a:p>
        </p:txBody>
      </p:sp>
    </p:spTree>
    <p:extLst>
      <p:ext uri="{BB962C8B-B14F-4D97-AF65-F5344CB8AC3E}">
        <p14:creationId xmlns:p14="http://schemas.microsoft.com/office/powerpoint/2010/main" val="2492081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D28F3-A6DE-184A-981F-C685A5C9D75A}"/>
              </a:ext>
            </a:extLst>
          </p:cNvPr>
          <p:cNvSpPr>
            <a:spLocks noGrp="1"/>
          </p:cNvSpPr>
          <p:nvPr>
            <p:ph type="title"/>
          </p:nvPr>
        </p:nvSpPr>
        <p:spPr/>
        <p:txBody>
          <a:bodyPr/>
          <a:lstStyle/>
          <a:p>
            <a:r>
              <a:rPr lang="en-US" dirty="0"/>
              <a:t>8. Eligibility to Participate in RTP (M)</a:t>
            </a:r>
          </a:p>
        </p:txBody>
      </p:sp>
      <p:sp>
        <p:nvSpPr>
          <p:cNvPr id="3" name="Content Placeholder 2">
            <a:extLst>
              <a:ext uri="{FF2B5EF4-FFF2-40B4-BE49-F238E27FC236}">
                <a16:creationId xmlns:a16="http://schemas.microsoft.com/office/drawing/2014/main" id="{E8AA538C-06CE-A947-846D-3481B1ED012A}"/>
              </a:ext>
            </a:extLst>
          </p:cNvPr>
          <p:cNvSpPr>
            <a:spLocks noGrp="1"/>
          </p:cNvSpPr>
          <p:nvPr>
            <p:ph idx="1"/>
          </p:nvPr>
        </p:nvSpPr>
        <p:spPr>
          <a:xfrm>
            <a:off x="838200" y="1583573"/>
            <a:ext cx="10515600" cy="5032376"/>
          </a:xfrm>
        </p:spPr>
        <p:txBody>
          <a:bodyPr>
            <a:normAutofit lnSpcReduction="10000"/>
          </a:bodyPr>
          <a:lstStyle/>
          <a:p>
            <a:pPr marL="0" indent="0" fontAlgn="base">
              <a:buNone/>
            </a:pPr>
            <a:r>
              <a:rPr lang="en-US" dirty="0"/>
              <a:t>Added language to ensure compliance with CBA: </a:t>
            </a:r>
          </a:p>
          <a:p>
            <a:pPr marL="514350" indent="-514350" fontAlgn="base">
              <a:buFont typeface="+mj-lt"/>
              <a:buAutoNum type="arabicPeriod" startAt="3"/>
            </a:pPr>
            <a:r>
              <a:rPr lang="en-US" dirty="0"/>
              <a:t>Faculty unit employees </a:t>
            </a:r>
            <a:r>
              <a:rPr lang="en-US" dirty="0">
                <a:solidFill>
                  <a:srgbClr val="FF0000"/>
                </a:solidFill>
              </a:rPr>
              <a:t>being considered for tenure and/or promotion</a:t>
            </a:r>
            <a:r>
              <a:rPr lang="en-US" dirty="0"/>
              <a:t> </a:t>
            </a:r>
            <a:r>
              <a:rPr lang="en-US" dirty="0">
                <a:solidFill>
                  <a:srgbClr val="FF0000"/>
                </a:solidFill>
              </a:rPr>
              <a:t>are ineligible to serve in the RTP </a:t>
            </a:r>
            <a:r>
              <a:rPr lang="en-US" dirty="0"/>
              <a:t>review process of faculty being considered for tenure and/or promotion. </a:t>
            </a:r>
          </a:p>
          <a:p>
            <a:pPr marL="514350" indent="-514350" fontAlgn="base">
              <a:buFont typeface="+mj-lt"/>
              <a:buAutoNum type="arabicPeriod" startAt="3"/>
            </a:pPr>
            <a:r>
              <a:rPr lang="en-US" dirty="0"/>
              <a:t>Faculty unit employees and administrators serving in the RTP review process of faculty being considered for tenure and/or promotion </a:t>
            </a:r>
            <a:r>
              <a:rPr lang="en-US" dirty="0">
                <a:solidFill>
                  <a:srgbClr val="FF0000"/>
                </a:solidFill>
              </a:rPr>
              <a:t>must hold a higher rank than </a:t>
            </a:r>
            <a:r>
              <a:rPr lang="en-US" dirty="0"/>
              <a:t>the faculty whom they are reviewing. Consequently, some PPCs may have to be exclusively Full Professors (or equivalent).</a:t>
            </a:r>
          </a:p>
          <a:p>
            <a:pPr marL="514350" indent="-514350" fontAlgn="base">
              <a:buFont typeface="+mj-lt"/>
              <a:buAutoNum type="arabicPeriod" startAt="3"/>
            </a:pPr>
            <a:r>
              <a:rPr lang="en-US" dirty="0"/>
              <a:t>Faculty unit employees </a:t>
            </a:r>
            <a:r>
              <a:rPr lang="en-US" dirty="0">
                <a:solidFill>
                  <a:srgbClr val="FF0000"/>
                </a:solidFill>
              </a:rPr>
              <a:t>shall not serve simultaneously </a:t>
            </a:r>
            <a:r>
              <a:rPr lang="en-US" dirty="0"/>
              <a:t>on more than one level of review for any individual undergoing the RTP process (i.e., faculty unit employees shall not serve simultaneously on the PPC and URTPC).</a:t>
            </a:r>
          </a:p>
          <a:p>
            <a:pPr marL="514350" indent="-514350" fontAlgn="base">
              <a:buFont typeface="+mj-lt"/>
              <a:buAutoNum type="arabicPeriod" startAt="3"/>
            </a:pPr>
            <a:endParaRPr lang="en-US" dirty="0"/>
          </a:p>
        </p:txBody>
      </p:sp>
    </p:spTree>
    <p:extLst>
      <p:ext uri="{BB962C8B-B14F-4D97-AF65-F5344CB8AC3E}">
        <p14:creationId xmlns:p14="http://schemas.microsoft.com/office/powerpoint/2010/main" val="412934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538D-3518-6B4C-8104-B6F4AA74E637}"/>
              </a:ext>
            </a:extLst>
          </p:cNvPr>
          <p:cNvSpPr>
            <a:spLocks noGrp="1"/>
          </p:cNvSpPr>
          <p:nvPr>
            <p:ph type="title"/>
          </p:nvPr>
        </p:nvSpPr>
        <p:spPr/>
        <p:txBody>
          <a:bodyPr/>
          <a:lstStyle/>
          <a:p>
            <a:r>
              <a:rPr lang="en-US" dirty="0"/>
              <a:t>9. Responsibilities of Program Chairs (T)</a:t>
            </a:r>
          </a:p>
        </p:txBody>
      </p:sp>
      <p:sp>
        <p:nvSpPr>
          <p:cNvPr id="3" name="Content Placeholder 2">
            <a:extLst>
              <a:ext uri="{FF2B5EF4-FFF2-40B4-BE49-F238E27FC236}">
                <a16:creationId xmlns:a16="http://schemas.microsoft.com/office/drawing/2014/main" id="{03510FB5-3037-C446-90FF-DD30A8A10D57}"/>
              </a:ext>
            </a:extLst>
          </p:cNvPr>
          <p:cNvSpPr>
            <a:spLocks noGrp="1"/>
          </p:cNvSpPr>
          <p:nvPr>
            <p:ph idx="1"/>
          </p:nvPr>
        </p:nvSpPr>
        <p:spPr/>
        <p:txBody>
          <a:bodyPr>
            <a:normAutofit fontScale="77500" lnSpcReduction="20000"/>
          </a:bodyPr>
          <a:lstStyle/>
          <a:p>
            <a:pPr marL="514350" indent="-514350">
              <a:buFont typeface="+mj-lt"/>
              <a:buAutoNum type="arabicPeriod"/>
            </a:pPr>
            <a:r>
              <a:rPr lang="en-US" dirty="0"/>
              <a:t>Chair will be </a:t>
            </a:r>
            <a:r>
              <a:rPr lang="en-US" dirty="0">
                <a:solidFill>
                  <a:srgbClr val="FF0000"/>
                </a:solidFill>
              </a:rPr>
              <a:t>required to submit a review if not on PPC</a:t>
            </a:r>
            <a:r>
              <a:rPr lang="en-US" dirty="0"/>
              <a:t>.</a:t>
            </a:r>
          </a:p>
          <a:p>
            <a:pPr lvl="1"/>
            <a:r>
              <a:rPr lang="en-US" dirty="0"/>
              <a:t>Rationale: Chair’s role gives them a unique perspective that needs to be considered The program-level review starts the whole process and thus should be as complete and provide as broad a perspective as possible. This should not vary depending on PPSs.</a:t>
            </a:r>
          </a:p>
          <a:p>
            <a:r>
              <a:rPr lang="en-US" dirty="0"/>
              <a:t>Deleted: “</a:t>
            </a:r>
            <a:r>
              <a:rPr lang="en-US" dirty="0">
                <a:highlight>
                  <a:srgbClr val="FFFF00"/>
                </a:highlight>
              </a:rPr>
              <a:t>If so stated in the PPS</a:t>
            </a:r>
            <a:r>
              <a:rPr lang="en-US" dirty="0"/>
              <a:t>, the Chair shall evaluate the performance of the faculty member based upon the WPAF according to the timelines published in the RTP schedules.”</a:t>
            </a:r>
          </a:p>
          <a:p>
            <a:pPr marL="457200" indent="-457200">
              <a:buFont typeface="+mj-lt"/>
              <a:buAutoNum type="arabicPeriod"/>
            </a:pPr>
            <a:r>
              <a:rPr lang="en-US" dirty="0">
                <a:highlight>
                  <a:srgbClr val="FFFF00"/>
                </a:highlight>
              </a:rPr>
              <a:t>Deleted</a:t>
            </a:r>
            <a:r>
              <a:rPr lang="en-US" dirty="0"/>
              <a:t>: “To assess whether the faculty member has included all the required elements in the WPAF, and, where necessary, to counsel the faculty member concerning the contents of the WPAF.”</a:t>
            </a:r>
          </a:p>
          <a:p>
            <a:pPr lvl="1"/>
            <a:r>
              <a:rPr lang="en-US" dirty="0">
                <a:solidFill>
                  <a:srgbClr val="FF0000"/>
                </a:solidFill>
              </a:rPr>
              <a:t>Rationale: It is the faculty member’s responsibility to ensure completeness.</a:t>
            </a:r>
          </a:p>
          <a:p>
            <a:pPr marL="457200" indent="-457200">
              <a:buFont typeface="+mj-lt"/>
              <a:buAutoNum type="arabicPeriod"/>
            </a:pPr>
            <a:r>
              <a:rPr lang="en-US" dirty="0">
                <a:highlight>
                  <a:srgbClr val="FFFF00"/>
                </a:highlight>
              </a:rPr>
              <a:t>Added</a:t>
            </a:r>
            <a:r>
              <a:rPr lang="en-US" dirty="0"/>
              <a:t>: “To serve as a </a:t>
            </a:r>
            <a:r>
              <a:rPr lang="en-US" dirty="0">
                <a:solidFill>
                  <a:srgbClr val="FF0000"/>
                </a:solidFill>
              </a:rPr>
              <a:t>mentor</a:t>
            </a:r>
            <a:r>
              <a:rPr lang="en-US" dirty="0"/>
              <a:t> for the faculty members in their program who are undergoing RTP review with regard to any questions that may arise in the compilation of the Portfolio.”</a:t>
            </a:r>
          </a:p>
          <a:p>
            <a:pPr lvl="1"/>
            <a:r>
              <a:rPr lang="en-US" dirty="0">
                <a:solidFill>
                  <a:srgbClr val="FF0000"/>
                </a:solidFill>
              </a:rPr>
              <a:t>Rationale: This is appropriate role of chair. </a:t>
            </a:r>
            <a:br>
              <a:rPr lang="en-US" dirty="0">
                <a:solidFill>
                  <a:srgbClr val="FF0000"/>
                </a:solidFill>
              </a:rPr>
            </a:br>
            <a:endParaRPr lang="en-US" dirty="0">
              <a:solidFill>
                <a:srgbClr val="FF0000"/>
              </a:solidFill>
            </a:endParaRPr>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311627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A538D-3518-6B4C-8104-B6F4AA74E637}"/>
              </a:ext>
            </a:extLst>
          </p:cNvPr>
          <p:cNvSpPr>
            <a:spLocks noGrp="1"/>
          </p:cNvSpPr>
          <p:nvPr>
            <p:ph type="title"/>
          </p:nvPr>
        </p:nvSpPr>
        <p:spPr/>
        <p:txBody>
          <a:bodyPr/>
          <a:lstStyle/>
          <a:p>
            <a:r>
              <a:rPr lang="en-US" dirty="0"/>
              <a:t>9. Responsibilities of Program Chairs (T)</a:t>
            </a:r>
          </a:p>
        </p:txBody>
      </p:sp>
      <p:sp>
        <p:nvSpPr>
          <p:cNvPr id="3" name="Content Placeholder 2">
            <a:extLst>
              <a:ext uri="{FF2B5EF4-FFF2-40B4-BE49-F238E27FC236}">
                <a16:creationId xmlns:a16="http://schemas.microsoft.com/office/drawing/2014/main" id="{03510FB5-3037-C446-90FF-DD30A8A10D57}"/>
              </a:ext>
            </a:extLst>
          </p:cNvPr>
          <p:cNvSpPr>
            <a:spLocks noGrp="1"/>
          </p:cNvSpPr>
          <p:nvPr>
            <p:ph idx="1"/>
          </p:nvPr>
        </p:nvSpPr>
        <p:spPr/>
        <p:txBody>
          <a:bodyPr>
            <a:normAutofit fontScale="92500"/>
          </a:bodyPr>
          <a:lstStyle/>
          <a:p>
            <a:pPr marL="514350" indent="-514350">
              <a:buFont typeface="+mj-lt"/>
              <a:buAutoNum type="arabicPeriod" startAt="4"/>
            </a:pPr>
            <a:r>
              <a:rPr lang="en-US" dirty="0"/>
              <a:t>Added language to ensure compliance with CBA: </a:t>
            </a:r>
          </a:p>
          <a:p>
            <a:pPr lvl="1" fontAlgn="base"/>
            <a:r>
              <a:rPr lang="en-US" dirty="0"/>
              <a:t>“Program Chairs </a:t>
            </a:r>
            <a:r>
              <a:rPr lang="en-US" dirty="0">
                <a:solidFill>
                  <a:srgbClr val="FF0000"/>
                </a:solidFill>
              </a:rPr>
              <a:t>not holding a higher rank than </a:t>
            </a:r>
            <a:r>
              <a:rPr lang="en-US" dirty="0"/>
              <a:t>faculty members who are undergoing review for retention, tenure and/or promotion shall </a:t>
            </a:r>
            <a:r>
              <a:rPr lang="en-US" dirty="0">
                <a:highlight>
                  <a:srgbClr val="FFFF00"/>
                </a:highlight>
              </a:rPr>
              <a:t>recuse themselves </a:t>
            </a:r>
            <a:r>
              <a:rPr lang="en-US" dirty="0"/>
              <a:t>from the RTP review process for the faculty members in question.” </a:t>
            </a:r>
          </a:p>
          <a:p>
            <a:pPr lvl="1" fontAlgn="base"/>
            <a:r>
              <a:rPr lang="en-US" dirty="0"/>
              <a:t>“If a Program Chair is </a:t>
            </a:r>
            <a:r>
              <a:rPr lang="en-US" dirty="0">
                <a:solidFill>
                  <a:srgbClr val="FF0000"/>
                </a:solidFill>
              </a:rPr>
              <a:t>undergoing RTP review</a:t>
            </a:r>
            <a:r>
              <a:rPr lang="en-US" dirty="0"/>
              <a:t>, they are </a:t>
            </a:r>
            <a:r>
              <a:rPr lang="en-US" dirty="0">
                <a:solidFill>
                  <a:srgbClr val="FF0000"/>
                </a:solidFill>
              </a:rPr>
              <a:t>ineligible to participate </a:t>
            </a:r>
            <a:r>
              <a:rPr lang="en-US" dirty="0"/>
              <a:t>in the RTP review process either as a PPC member or as Program Chair.”</a:t>
            </a:r>
          </a:p>
          <a:p>
            <a:pPr lvl="1" fontAlgn="base"/>
            <a:r>
              <a:rPr lang="en-US" dirty="0"/>
              <a:t>“In accord with the CBA stipulation that faculty unit employees shall </a:t>
            </a:r>
            <a:r>
              <a:rPr lang="en-US" dirty="0">
                <a:solidFill>
                  <a:srgbClr val="FF0000"/>
                </a:solidFill>
              </a:rPr>
              <a:t>not serve simultaneously on more than one level </a:t>
            </a:r>
            <a:r>
              <a:rPr lang="en-US" dirty="0"/>
              <a:t>of peer review, program chairs </a:t>
            </a:r>
            <a:r>
              <a:rPr lang="en-US" dirty="0">
                <a:highlight>
                  <a:srgbClr val="FFFF00"/>
                </a:highlight>
              </a:rPr>
              <a:t>shall not serve on the URTPC.”</a:t>
            </a:r>
          </a:p>
          <a:p>
            <a:pPr lvl="1" fontAlgn="base"/>
            <a:r>
              <a:rPr lang="en-US" dirty="0"/>
              <a:t>“To </a:t>
            </a:r>
            <a:r>
              <a:rPr lang="en-US" dirty="0">
                <a:solidFill>
                  <a:srgbClr val="FF0000"/>
                </a:solidFill>
              </a:rPr>
              <a:t>meet</a:t>
            </a:r>
            <a:r>
              <a:rPr lang="en-US" dirty="0"/>
              <a:t> with the faculty member under review about their evaluation and recommendation, if such a meeting is requested by the faculty member within ten (10) days following receipt of the evaluation and recommendation.”</a:t>
            </a:r>
          </a:p>
          <a:p>
            <a:pPr marL="457200" indent="-457200">
              <a:buFont typeface="+mj-lt"/>
              <a:buAutoNum type="arabicPeriod" startAt="4"/>
            </a:pPr>
            <a:endParaRPr lang="en-US" dirty="0"/>
          </a:p>
          <a:p>
            <a:pPr marL="457200" indent="-457200">
              <a:buFont typeface="+mj-lt"/>
              <a:buAutoNum type="arabicPeriod" startAt="4"/>
            </a:pPr>
            <a:endParaRPr lang="en-US" dirty="0"/>
          </a:p>
        </p:txBody>
      </p:sp>
    </p:spTree>
    <p:extLst>
      <p:ext uri="{BB962C8B-B14F-4D97-AF65-F5344CB8AC3E}">
        <p14:creationId xmlns:p14="http://schemas.microsoft.com/office/powerpoint/2010/main" val="1982822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DF70A-7BD3-964D-A39C-3936E31578A1}"/>
              </a:ext>
            </a:extLst>
          </p:cNvPr>
          <p:cNvSpPr>
            <a:spLocks noGrp="1"/>
          </p:cNvSpPr>
          <p:nvPr>
            <p:ph type="title"/>
          </p:nvPr>
        </p:nvSpPr>
        <p:spPr/>
        <p:txBody>
          <a:bodyPr/>
          <a:lstStyle/>
          <a:p>
            <a:r>
              <a:rPr lang="en-US" dirty="0"/>
              <a:t>10. Rights and Responsibilities of Faculty Members (R)</a:t>
            </a:r>
          </a:p>
        </p:txBody>
      </p:sp>
      <p:sp>
        <p:nvSpPr>
          <p:cNvPr id="3" name="Content Placeholder 2">
            <a:extLst>
              <a:ext uri="{FF2B5EF4-FFF2-40B4-BE49-F238E27FC236}">
                <a16:creationId xmlns:a16="http://schemas.microsoft.com/office/drawing/2014/main" id="{284F7EE2-0153-254B-B111-9AB7F5E80B22}"/>
              </a:ext>
            </a:extLst>
          </p:cNvPr>
          <p:cNvSpPr>
            <a:spLocks noGrp="1"/>
          </p:cNvSpPr>
          <p:nvPr>
            <p:ph idx="1"/>
          </p:nvPr>
        </p:nvSpPr>
        <p:spPr>
          <a:xfrm>
            <a:off x="838200" y="1825624"/>
            <a:ext cx="10515600" cy="4869643"/>
          </a:xfrm>
        </p:spPr>
        <p:txBody>
          <a:bodyPr>
            <a:normAutofit lnSpcReduction="10000"/>
          </a:bodyPr>
          <a:lstStyle/>
          <a:p>
            <a:pPr marL="514350" indent="-514350">
              <a:buFont typeface="+mj-lt"/>
              <a:buAutoNum type="arabicPeriod"/>
            </a:pPr>
            <a:r>
              <a:rPr lang="en-US" dirty="0">
                <a:highlight>
                  <a:srgbClr val="FFFF00"/>
                </a:highlight>
              </a:rPr>
              <a:t>Added</a:t>
            </a:r>
            <a:r>
              <a:rPr lang="en-US" dirty="0"/>
              <a:t> “</a:t>
            </a:r>
            <a:r>
              <a:rPr lang="en-US" dirty="0">
                <a:solidFill>
                  <a:srgbClr val="FF0000"/>
                </a:solidFill>
              </a:rPr>
              <a:t>rights</a:t>
            </a:r>
            <a:r>
              <a:rPr lang="en-US" dirty="0"/>
              <a:t>” along with responsibilities</a:t>
            </a:r>
          </a:p>
          <a:p>
            <a:pPr marL="514350" indent="-514350">
              <a:buFont typeface="+mj-lt"/>
              <a:buAutoNum type="arabicPeriod"/>
            </a:pPr>
            <a:r>
              <a:rPr lang="en-US" dirty="0"/>
              <a:t>Added: “Faculty members undergoing RTP review are </a:t>
            </a:r>
            <a:r>
              <a:rPr lang="en-US" dirty="0">
                <a:solidFill>
                  <a:srgbClr val="FF0000"/>
                </a:solidFill>
              </a:rPr>
              <a:t>responsible</a:t>
            </a:r>
            <a:r>
              <a:rPr lang="en-US" dirty="0"/>
              <a:t> for the timely submission of their Portfolio in accord with the RTP schedules published by FASE, and for including all required elements as stated in this RTP Policy and their respective Program Personnel Standards.”</a:t>
            </a:r>
          </a:p>
          <a:p>
            <a:pPr lvl="1"/>
            <a:r>
              <a:rPr lang="en-US" dirty="0">
                <a:solidFill>
                  <a:srgbClr val="FF0000"/>
                </a:solidFill>
              </a:rPr>
              <a:t>Rationale: Responsibility lies with the faculty member, not the chair</a:t>
            </a:r>
            <a:r>
              <a:rPr lang="en-US" dirty="0"/>
              <a:t>.</a:t>
            </a:r>
          </a:p>
          <a:p>
            <a:pPr marL="514350" indent="-514350">
              <a:buFont typeface="+mj-lt"/>
              <a:buAutoNum type="arabicPeriod"/>
            </a:pPr>
            <a:r>
              <a:rPr lang="en-US" dirty="0"/>
              <a:t>Added: “In accord with the CBA, at all levels of RTP review, the faculty member may submit a </a:t>
            </a:r>
            <a:r>
              <a:rPr lang="en-US" dirty="0">
                <a:solidFill>
                  <a:srgbClr val="FF0000"/>
                </a:solidFill>
              </a:rPr>
              <a:t>rebuttal statement or response </a:t>
            </a:r>
            <a:r>
              <a:rPr lang="en-US" dirty="0"/>
              <a:t>in writing and/or request a meeting be held to discuss the recommendation within ten (10) days…”</a:t>
            </a:r>
          </a:p>
          <a:p>
            <a:pPr lvl="1"/>
            <a:r>
              <a:rPr lang="en-US" dirty="0">
                <a:solidFill>
                  <a:srgbClr val="FF0000"/>
                </a:solidFill>
              </a:rPr>
              <a:t>Rationale: To highlight the opportunity faculty have to respond.</a:t>
            </a:r>
          </a:p>
          <a:p>
            <a:pPr marL="514350" indent="-514350">
              <a:buFont typeface="+mj-lt"/>
              <a:buAutoNum type="arabicPeriod"/>
            </a:pPr>
            <a:endParaRPr lang="en-US" dirty="0"/>
          </a:p>
        </p:txBody>
      </p:sp>
    </p:spTree>
    <p:extLst>
      <p:ext uri="{BB962C8B-B14F-4D97-AF65-F5344CB8AC3E}">
        <p14:creationId xmlns:p14="http://schemas.microsoft.com/office/powerpoint/2010/main" val="93132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010C2-DAC2-BB4A-9036-B95335462AAC}"/>
              </a:ext>
            </a:extLst>
          </p:cNvPr>
          <p:cNvSpPr>
            <a:spLocks noGrp="1"/>
          </p:cNvSpPr>
          <p:nvPr>
            <p:ph type="title"/>
          </p:nvPr>
        </p:nvSpPr>
        <p:spPr/>
        <p:txBody>
          <a:bodyPr/>
          <a:lstStyle/>
          <a:p>
            <a:r>
              <a:rPr lang="en-US" dirty="0"/>
              <a:t>11. Responsibilities of </a:t>
            </a:r>
            <a:r>
              <a:rPr lang="en-US"/>
              <a:t>PPCs (S</a:t>
            </a:r>
            <a:r>
              <a:rPr lang="en-US" dirty="0"/>
              <a:t>)</a:t>
            </a:r>
          </a:p>
        </p:txBody>
      </p:sp>
      <p:sp>
        <p:nvSpPr>
          <p:cNvPr id="3" name="Content Placeholder 2">
            <a:extLst>
              <a:ext uri="{FF2B5EF4-FFF2-40B4-BE49-F238E27FC236}">
                <a16:creationId xmlns:a16="http://schemas.microsoft.com/office/drawing/2014/main" id="{E15DC69E-BEE0-1E47-BABE-77976418F3FF}"/>
              </a:ext>
            </a:extLst>
          </p:cNvPr>
          <p:cNvSpPr>
            <a:spLocks noGrp="1"/>
          </p:cNvSpPr>
          <p:nvPr>
            <p:ph idx="1"/>
          </p:nvPr>
        </p:nvSpPr>
        <p:spPr/>
        <p:txBody>
          <a:bodyPr/>
          <a:lstStyle/>
          <a:p>
            <a:pPr marL="514350" indent="-514350">
              <a:buFont typeface="+mj-lt"/>
              <a:buAutoNum type="arabicPeriod"/>
            </a:pPr>
            <a:r>
              <a:rPr lang="en-US" dirty="0">
                <a:highlight>
                  <a:srgbClr val="FFFF00"/>
                </a:highlight>
              </a:rPr>
              <a:t>Added</a:t>
            </a:r>
            <a:r>
              <a:rPr lang="en-US" dirty="0"/>
              <a:t>: “To meet with the faculty member under review about their evaluation and recommendation, if such a meeting is requested by the faculty member within ten (10) days following receipt of the evaluation and recommendation.” </a:t>
            </a:r>
          </a:p>
          <a:p>
            <a:pPr lvl="1"/>
            <a:r>
              <a:rPr lang="en-US" dirty="0">
                <a:solidFill>
                  <a:srgbClr val="FF0000"/>
                </a:solidFill>
              </a:rPr>
              <a:t>Rationale: To make sure PPC is aware of this responsibility. </a:t>
            </a:r>
          </a:p>
        </p:txBody>
      </p:sp>
    </p:spTree>
    <p:extLst>
      <p:ext uri="{BB962C8B-B14F-4D97-AF65-F5344CB8AC3E}">
        <p14:creationId xmlns:p14="http://schemas.microsoft.com/office/powerpoint/2010/main" val="197454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D8D82-400A-E244-961C-208C24454258}"/>
              </a:ext>
            </a:extLst>
          </p:cNvPr>
          <p:cNvSpPr>
            <a:spLocks noGrp="1"/>
          </p:cNvSpPr>
          <p:nvPr>
            <p:ph type="title"/>
          </p:nvPr>
        </p:nvSpPr>
        <p:spPr/>
        <p:txBody>
          <a:bodyPr/>
          <a:lstStyle/>
          <a:p>
            <a:r>
              <a:rPr lang="en-US" dirty="0"/>
              <a:t>12. Responsibilities of Deans (U)</a:t>
            </a:r>
          </a:p>
        </p:txBody>
      </p:sp>
      <p:sp>
        <p:nvSpPr>
          <p:cNvPr id="3" name="Content Placeholder 2">
            <a:extLst>
              <a:ext uri="{FF2B5EF4-FFF2-40B4-BE49-F238E27FC236}">
                <a16:creationId xmlns:a16="http://schemas.microsoft.com/office/drawing/2014/main" id="{84CC0644-6FC1-4C4B-97CB-82929974D39A}"/>
              </a:ext>
            </a:extLst>
          </p:cNvPr>
          <p:cNvSpPr>
            <a:spLocks noGrp="1"/>
          </p:cNvSpPr>
          <p:nvPr>
            <p:ph idx="1"/>
          </p:nvPr>
        </p:nvSpPr>
        <p:spPr/>
        <p:txBody>
          <a:bodyPr>
            <a:normAutofit/>
          </a:bodyPr>
          <a:lstStyle/>
          <a:p>
            <a:pPr marL="514350" indent="-514350">
              <a:buFont typeface="+mj-lt"/>
              <a:buAutoNum type="arabicPeriod"/>
            </a:pPr>
            <a:r>
              <a:rPr lang="en-US" dirty="0"/>
              <a:t>Added to promote compliance with CBA: </a:t>
            </a:r>
          </a:p>
          <a:p>
            <a:pPr lvl="1" fontAlgn="base"/>
            <a:r>
              <a:rPr lang="en-US" dirty="0"/>
              <a:t>“</a:t>
            </a:r>
            <a:r>
              <a:rPr lang="en-US" dirty="0">
                <a:solidFill>
                  <a:srgbClr val="FF0000"/>
                </a:solidFill>
              </a:rPr>
              <a:t>To meet with the faculty </a:t>
            </a:r>
            <a:r>
              <a:rPr lang="en-US" dirty="0"/>
              <a:t>member under review regarding their evaluation and/or recommendation, if such a meeting is requested by the faculty member within ten (10) days following receipt of the evaluation and recommendation."</a:t>
            </a:r>
          </a:p>
          <a:p>
            <a:pPr lvl="1" fontAlgn="base"/>
            <a:r>
              <a:rPr lang="en-US" dirty="0"/>
              <a:t>“Deans </a:t>
            </a:r>
            <a:r>
              <a:rPr lang="en-US" dirty="0">
                <a:solidFill>
                  <a:srgbClr val="FF0000"/>
                </a:solidFill>
              </a:rPr>
              <a:t>not holding a higher rank </a:t>
            </a:r>
            <a:r>
              <a:rPr lang="en-US" dirty="0"/>
              <a:t>than faculty members who are undergoing RTP review shall recuse themselves from the RTP review process for the faculty member(s) in question.”</a:t>
            </a:r>
          </a:p>
          <a:p>
            <a:pPr lvl="1" fontAlgn="base"/>
            <a:r>
              <a:rPr lang="en-US" dirty="0"/>
              <a:t>“Deans undergoing RTP review are </a:t>
            </a:r>
            <a:r>
              <a:rPr lang="en-US" dirty="0">
                <a:solidFill>
                  <a:srgbClr val="FF0000"/>
                </a:solidFill>
              </a:rPr>
              <a:t>ineligible</a:t>
            </a:r>
            <a:r>
              <a:rPr lang="en-US" dirty="0"/>
              <a:t> to participate in the RTP review process.”</a:t>
            </a:r>
          </a:p>
          <a:p>
            <a:pPr marL="514350" indent="-514350">
              <a:buFont typeface="+mj-lt"/>
              <a:buAutoNum type="arabicPeriod"/>
            </a:pPr>
            <a:endParaRPr lang="en-US" dirty="0"/>
          </a:p>
        </p:txBody>
      </p:sp>
    </p:spTree>
    <p:extLst>
      <p:ext uri="{BB962C8B-B14F-4D97-AF65-F5344CB8AC3E}">
        <p14:creationId xmlns:p14="http://schemas.microsoft.com/office/powerpoint/2010/main" val="40461683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8F6A0-7F12-BB47-9F3A-4CBF9E6141E7}"/>
              </a:ext>
            </a:extLst>
          </p:cNvPr>
          <p:cNvSpPr>
            <a:spLocks noGrp="1"/>
          </p:cNvSpPr>
          <p:nvPr>
            <p:ph type="title"/>
          </p:nvPr>
        </p:nvSpPr>
        <p:spPr/>
        <p:txBody>
          <a:bodyPr/>
          <a:lstStyle/>
          <a:p>
            <a:r>
              <a:rPr lang="en-US" dirty="0"/>
              <a:t>13. Responsibilities of URTPC (V) </a:t>
            </a:r>
          </a:p>
        </p:txBody>
      </p:sp>
      <p:sp>
        <p:nvSpPr>
          <p:cNvPr id="3" name="Content Placeholder 2">
            <a:extLst>
              <a:ext uri="{FF2B5EF4-FFF2-40B4-BE49-F238E27FC236}">
                <a16:creationId xmlns:a16="http://schemas.microsoft.com/office/drawing/2014/main" id="{57148002-23EF-9943-A316-8F42ADD08BB7}"/>
              </a:ext>
            </a:extLst>
          </p:cNvPr>
          <p:cNvSpPr>
            <a:spLocks noGrp="1"/>
          </p:cNvSpPr>
          <p:nvPr>
            <p:ph idx="1"/>
          </p:nvPr>
        </p:nvSpPr>
        <p:spPr/>
        <p:txBody>
          <a:bodyPr/>
          <a:lstStyle/>
          <a:p>
            <a:pPr marL="514350" indent="-514350">
              <a:buFont typeface="+mj-lt"/>
              <a:buAutoNum type="arabicPeriod"/>
            </a:pPr>
            <a:r>
              <a:rPr lang="en-US" dirty="0"/>
              <a:t>Added a responsibility: “To meet with the faculty member under review regarding their evaluation and/or recommendation, if such a meeting is requested by the faculty member within ten (10) days following receipt of the evaluation and recommendation.”</a:t>
            </a:r>
          </a:p>
          <a:p>
            <a:pPr lvl="1"/>
            <a:r>
              <a:rPr lang="en-US" dirty="0">
                <a:solidFill>
                  <a:srgbClr val="FF0000"/>
                </a:solidFill>
              </a:rPr>
              <a:t>Rationale: To make sure URTPC is aware of this responsibility. </a:t>
            </a:r>
          </a:p>
          <a:p>
            <a:pPr lvl="1"/>
            <a:endParaRPr lang="en-US" dirty="0"/>
          </a:p>
        </p:txBody>
      </p:sp>
    </p:spTree>
    <p:extLst>
      <p:ext uri="{BB962C8B-B14F-4D97-AF65-F5344CB8AC3E}">
        <p14:creationId xmlns:p14="http://schemas.microsoft.com/office/powerpoint/2010/main" val="3606253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F288-C723-BB42-828E-DC7C8EB72BE1}"/>
              </a:ext>
            </a:extLst>
          </p:cNvPr>
          <p:cNvSpPr>
            <a:spLocks noGrp="1"/>
          </p:cNvSpPr>
          <p:nvPr>
            <p:ph type="title"/>
          </p:nvPr>
        </p:nvSpPr>
        <p:spPr/>
        <p:txBody>
          <a:bodyPr/>
          <a:lstStyle/>
          <a:p>
            <a:r>
              <a:rPr lang="en-US" dirty="0"/>
              <a:t>Major changes proposed to SP 17-08</a:t>
            </a:r>
          </a:p>
        </p:txBody>
      </p:sp>
      <p:sp>
        <p:nvSpPr>
          <p:cNvPr id="3" name="Content Placeholder 2">
            <a:extLst>
              <a:ext uri="{FF2B5EF4-FFF2-40B4-BE49-F238E27FC236}">
                <a16:creationId xmlns:a16="http://schemas.microsoft.com/office/drawing/2014/main" id="{596A7A75-57D3-1746-9430-53D6D5A18836}"/>
              </a:ext>
            </a:extLst>
          </p:cNvPr>
          <p:cNvSpPr>
            <a:spLocks noGrp="1"/>
          </p:cNvSpPr>
          <p:nvPr>
            <p:ph idx="1"/>
          </p:nvPr>
        </p:nvSpPr>
        <p:spPr/>
        <p:txBody>
          <a:bodyPr/>
          <a:lstStyle/>
          <a:p>
            <a:pPr marL="514350" indent="-514350">
              <a:buFont typeface="+mj-lt"/>
              <a:buAutoNum type="arabicPeriod"/>
            </a:pPr>
            <a:r>
              <a:rPr lang="en-US" dirty="0"/>
              <a:t>Standards for RTP (sections C, N, O, P)</a:t>
            </a:r>
          </a:p>
          <a:p>
            <a:pPr marL="514350" indent="-514350">
              <a:buFont typeface="+mj-lt"/>
              <a:buAutoNum type="arabicPeriod"/>
            </a:pPr>
            <a:r>
              <a:rPr lang="en-US" dirty="0"/>
              <a:t>URTPC (D)</a:t>
            </a:r>
          </a:p>
          <a:p>
            <a:pPr marL="514350" indent="-514350">
              <a:buFont typeface="+mj-lt"/>
              <a:buAutoNum type="arabicPeriod"/>
            </a:pPr>
            <a:r>
              <a:rPr lang="en-US" dirty="0"/>
              <a:t>Program Personnel Committee (E)</a:t>
            </a:r>
          </a:p>
          <a:p>
            <a:pPr marL="514350" indent="-514350">
              <a:buFont typeface="+mj-lt"/>
              <a:buAutoNum type="arabicPeriod"/>
            </a:pPr>
            <a:r>
              <a:rPr lang="en-US" dirty="0"/>
              <a:t>Professional Development Plan (H)</a:t>
            </a:r>
          </a:p>
          <a:p>
            <a:pPr marL="514350" indent="-514350">
              <a:buFont typeface="+mj-lt"/>
              <a:buAutoNum type="arabicPeriod"/>
            </a:pPr>
            <a:r>
              <a:rPr lang="en-US" dirty="0"/>
              <a:t>Program Personnel Standards (I)</a:t>
            </a:r>
          </a:p>
          <a:p>
            <a:pPr marL="514350" indent="-514350">
              <a:buFont typeface="+mj-lt"/>
              <a:buAutoNum type="arabicPeriod"/>
            </a:pPr>
            <a:r>
              <a:rPr lang="en-US" dirty="0"/>
              <a:t>Portfolio (K)</a:t>
            </a:r>
          </a:p>
          <a:p>
            <a:pPr marL="514350" indent="-514350">
              <a:buFont typeface="+mj-lt"/>
              <a:buAutoNum type="arabicPeriod"/>
            </a:pPr>
            <a:r>
              <a:rPr lang="en-US" dirty="0"/>
              <a:t>Review Processes and Levels (L)</a:t>
            </a:r>
          </a:p>
          <a:p>
            <a:pPr marL="514350" indent="-514350">
              <a:buFont typeface="+mj-lt"/>
              <a:buAutoNum type="arabicPeriod"/>
            </a:pPr>
            <a:r>
              <a:rPr lang="en-US" dirty="0"/>
              <a:t>Eligibility to Participate in RTP (M)</a:t>
            </a:r>
          </a:p>
          <a:p>
            <a:pPr marL="514350" indent="-514350">
              <a:buFont typeface="+mj-lt"/>
              <a:buAutoNum type="arabicPeriod"/>
            </a:pPr>
            <a:endParaRPr lang="en-US" dirty="0"/>
          </a:p>
        </p:txBody>
      </p:sp>
    </p:spTree>
    <p:extLst>
      <p:ext uri="{BB962C8B-B14F-4D97-AF65-F5344CB8AC3E}">
        <p14:creationId xmlns:p14="http://schemas.microsoft.com/office/powerpoint/2010/main" val="35159632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6DEA3-4D55-2245-9BC6-6178B4587A26}"/>
              </a:ext>
            </a:extLst>
          </p:cNvPr>
          <p:cNvSpPr>
            <a:spLocks noGrp="1"/>
          </p:cNvSpPr>
          <p:nvPr>
            <p:ph type="title"/>
          </p:nvPr>
        </p:nvSpPr>
        <p:spPr/>
        <p:txBody>
          <a:bodyPr/>
          <a:lstStyle/>
          <a:p>
            <a:r>
              <a:rPr lang="en-US" dirty="0"/>
              <a:t>14. Responsibilities of the Provost (W)</a:t>
            </a:r>
          </a:p>
        </p:txBody>
      </p:sp>
      <p:sp>
        <p:nvSpPr>
          <p:cNvPr id="3" name="Content Placeholder 2">
            <a:extLst>
              <a:ext uri="{FF2B5EF4-FFF2-40B4-BE49-F238E27FC236}">
                <a16:creationId xmlns:a16="http://schemas.microsoft.com/office/drawing/2014/main" id="{CD97C054-3F10-B04B-A33F-0770D2DDEC36}"/>
              </a:ext>
            </a:extLst>
          </p:cNvPr>
          <p:cNvSpPr>
            <a:spLocks noGrp="1"/>
          </p:cNvSpPr>
          <p:nvPr>
            <p:ph idx="1"/>
          </p:nvPr>
        </p:nvSpPr>
        <p:spPr/>
        <p:txBody>
          <a:bodyPr/>
          <a:lstStyle/>
          <a:p>
            <a:pPr marL="514350" indent="-514350">
              <a:buFont typeface="+mj-lt"/>
              <a:buAutoNum type="arabicPeriod"/>
            </a:pPr>
            <a:r>
              <a:rPr lang="en-US" dirty="0"/>
              <a:t>Provost’s responsibilities now mirror those of URTPC: review all tenure/promotion files; do not review retention files unless except in year 3/4 or </a:t>
            </a:r>
            <a:r>
              <a:rPr lang="en-US" u="sng" dirty="0"/>
              <a:t>special cases (</a:t>
            </a:r>
            <a:r>
              <a:rPr lang="en-US" u="sng" dirty="0">
                <a:highlight>
                  <a:srgbClr val="FFFF00"/>
                </a:highlight>
              </a:rPr>
              <a:t>see section L</a:t>
            </a:r>
            <a:r>
              <a:rPr lang="en-US" dirty="0"/>
              <a:t>).</a:t>
            </a:r>
          </a:p>
          <a:p>
            <a:pPr lvl="1"/>
            <a:r>
              <a:rPr lang="en-US" dirty="0">
                <a:solidFill>
                  <a:srgbClr val="FF0000"/>
                </a:solidFill>
              </a:rPr>
              <a:t>Rationale: Not necessary for Provost to review any more often than URTPC</a:t>
            </a:r>
          </a:p>
        </p:txBody>
      </p:sp>
    </p:spTree>
    <p:extLst>
      <p:ext uri="{BB962C8B-B14F-4D97-AF65-F5344CB8AC3E}">
        <p14:creationId xmlns:p14="http://schemas.microsoft.com/office/powerpoint/2010/main" val="21798975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6DEA3-4D55-2245-9BC6-6178B4587A26}"/>
              </a:ext>
            </a:extLst>
          </p:cNvPr>
          <p:cNvSpPr>
            <a:spLocks noGrp="1"/>
          </p:cNvSpPr>
          <p:nvPr>
            <p:ph type="title"/>
          </p:nvPr>
        </p:nvSpPr>
        <p:spPr/>
        <p:txBody>
          <a:bodyPr/>
          <a:lstStyle/>
          <a:p>
            <a:r>
              <a:rPr lang="en-US" dirty="0"/>
              <a:t>15. Review Processes and Levels (L)</a:t>
            </a:r>
          </a:p>
        </p:txBody>
      </p:sp>
      <p:sp>
        <p:nvSpPr>
          <p:cNvPr id="3" name="Content Placeholder 2">
            <a:extLst>
              <a:ext uri="{FF2B5EF4-FFF2-40B4-BE49-F238E27FC236}">
                <a16:creationId xmlns:a16="http://schemas.microsoft.com/office/drawing/2014/main" id="{CD97C054-3F10-B04B-A33F-0770D2DDEC36}"/>
              </a:ext>
            </a:extLst>
          </p:cNvPr>
          <p:cNvSpPr>
            <a:spLocks noGrp="1"/>
          </p:cNvSpPr>
          <p:nvPr>
            <p:ph idx="1"/>
          </p:nvPr>
        </p:nvSpPr>
        <p:spPr/>
        <p:txBody>
          <a:bodyPr/>
          <a:lstStyle/>
          <a:p>
            <a:pPr marL="0" indent="0">
              <a:buNone/>
            </a:pPr>
            <a:r>
              <a:rPr lang="en-US" dirty="0">
                <a:solidFill>
                  <a:srgbClr val="FF0000"/>
                </a:solidFill>
              </a:rPr>
              <a:t>Charts included for clear visualization of review levels by year at rank: </a:t>
            </a:r>
          </a:p>
          <a:p>
            <a:pPr marL="0" indent="0">
              <a:buNone/>
            </a:pPr>
            <a:endParaRPr lang="en-US" dirty="0">
              <a:solidFill>
                <a:srgbClr val="FF0000"/>
              </a:solidFill>
            </a:endParaRPr>
          </a:p>
          <a:p>
            <a:pPr marL="0" indent="0">
              <a:buNone/>
            </a:pPr>
            <a:endParaRPr lang="en-US" dirty="0">
              <a:solidFill>
                <a:srgbClr val="FF0000"/>
              </a:solidFill>
            </a:endParaRPr>
          </a:p>
        </p:txBody>
      </p:sp>
      <p:pic>
        <p:nvPicPr>
          <p:cNvPr id="5" name="Picture 4">
            <a:extLst>
              <a:ext uri="{FF2B5EF4-FFF2-40B4-BE49-F238E27FC236}">
                <a16:creationId xmlns:a16="http://schemas.microsoft.com/office/drawing/2014/main" id="{2FC2AABA-BC3E-1241-A672-9794CE06BFA9}"/>
              </a:ext>
            </a:extLst>
          </p:cNvPr>
          <p:cNvPicPr>
            <a:picLocks noChangeAspect="1"/>
          </p:cNvPicPr>
          <p:nvPr/>
        </p:nvPicPr>
        <p:blipFill>
          <a:blip r:embed="rId2"/>
          <a:stretch>
            <a:fillRect/>
          </a:stretch>
        </p:blipFill>
        <p:spPr>
          <a:xfrm>
            <a:off x="2250137" y="2759213"/>
            <a:ext cx="7691726" cy="2985604"/>
          </a:xfrm>
          <a:prstGeom prst="rect">
            <a:avLst/>
          </a:prstGeom>
        </p:spPr>
      </p:pic>
    </p:spTree>
    <p:extLst>
      <p:ext uri="{BB962C8B-B14F-4D97-AF65-F5344CB8AC3E}">
        <p14:creationId xmlns:p14="http://schemas.microsoft.com/office/powerpoint/2010/main" val="1688406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31CB4-E9D5-654E-B36F-0DA7C222C472}"/>
              </a:ext>
            </a:extLst>
          </p:cNvPr>
          <p:cNvSpPr>
            <a:spLocks noGrp="1"/>
          </p:cNvSpPr>
          <p:nvPr>
            <p:ph type="title"/>
          </p:nvPr>
        </p:nvSpPr>
        <p:spPr/>
        <p:txBody>
          <a:bodyPr/>
          <a:lstStyle/>
          <a:p>
            <a:r>
              <a:rPr lang="en-US" dirty="0"/>
              <a:t>16. Scope of review</a:t>
            </a:r>
          </a:p>
        </p:txBody>
      </p:sp>
      <p:sp>
        <p:nvSpPr>
          <p:cNvPr id="3" name="Content Placeholder 2">
            <a:extLst>
              <a:ext uri="{FF2B5EF4-FFF2-40B4-BE49-F238E27FC236}">
                <a16:creationId xmlns:a16="http://schemas.microsoft.com/office/drawing/2014/main" id="{1D66E584-BF28-3543-9A63-9B4A4B23F402}"/>
              </a:ext>
            </a:extLst>
          </p:cNvPr>
          <p:cNvSpPr>
            <a:spLocks noGrp="1"/>
          </p:cNvSpPr>
          <p:nvPr>
            <p:ph idx="1"/>
          </p:nvPr>
        </p:nvSpPr>
        <p:spPr/>
        <p:txBody>
          <a:bodyPr/>
          <a:lstStyle/>
          <a:p>
            <a:r>
              <a:rPr lang="en-US" dirty="0"/>
              <a:t>We have specified that reviews are </a:t>
            </a:r>
            <a:r>
              <a:rPr lang="en-US" dirty="0">
                <a:highlight>
                  <a:srgbClr val="FFFF00"/>
                </a:highlight>
              </a:rPr>
              <a:t>cumulative</a:t>
            </a:r>
            <a:r>
              <a:rPr lang="en-US" dirty="0"/>
              <a:t> in nature to emphasize growth and development:</a:t>
            </a:r>
          </a:p>
          <a:p>
            <a:r>
              <a:rPr lang="en-US" dirty="0"/>
              <a:t>Section K: “For one-year review periods, narratives shall highlight activities and accomplishments since the prior submission of the portfolio, in </a:t>
            </a:r>
            <a:r>
              <a:rPr lang="en-US" dirty="0">
                <a:solidFill>
                  <a:srgbClr val="FF0000"/>
                </a:solidFill>
              </a:rPr>
              <a:t>the context of the faculty member’s overall growth and development at the current rank</a:t>
            </a:r>
            <a:r>
              <a:rPr lang="en-US" dirty="0"/>
              <a:t>.” </a:t>
            </a:r>
          </a:p>
          <a:p>
            <a:r>
              <a:rPr lang="en-US" dirty="0"/>
              <a:t>Section C: “For retention (reappointment) reviews, ratings shall be assigned keeping in mind the faculty member’s </a:t>
            </a:r>
            <a:r>
              <a:rPr lang="en-US" dirty="0">
                <a:solidFill>
                  <a:srgbClr val="FF0000"/>
                </a:solidFill>
              </a:rPr>
              <a:t>overall growth and development </a:t>
            </a:r>
            <a:r>
              <a:rPr lang="en-US" dirty="0"/>
              <a:t>in the progression toward tenure and/or promotion.” (</a:t>
            </a:r>
            <a:r>
              <a:rPr lang="en-US" dirty="0">
                <a:highlight>
                  <a:srgbClr val="FFFF00"/>
                </a:highlight>
              </a:rPr>
              <a:t>repeated in section J and N</a:t>
            </a:r>
            <a:r>
              <a:rPr lang="en-US" dirty="0"/>
              <a:t>)</a:t>
            </a:r>
          </a:p>
        </p:txBody>
      </p:sp>
    </p:spTree>
    <p:extLst>
      <p:ext uri="{BB962C8B-B14F-4D97-AF65-F5344CB8AC3E}">
        <p14:creationId xmlns:p14="http://schemas.microsoft.com/office/powerpoint/2010/main" val="3772607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71144-77F8-134D-BA85-2252B89ECA96}"/>
              </a:ext>
            </a:extLst>
          </p:cNvPr>
          <p:cNvSpPr>
            <a:spLocks noGrp="1"/>
          </p:cNvSpPr>
          <p:nvPr>
            <p:ph type="title"/>
          </p:nvPr>
        </p:nvSpPr>
        <p:spPr/>
        <p:txBody>
          <a:bodyPr/>
          <a:lstStyle/>
          <a:p>
            <a:r>
              <a:rPr lang="en-US" dirty="0"/>
              <a:t>17. Responsibilities of President</a:t>
            </a:r>
          </a:p>
        </p:txBody>
      </p:sp>
      <p:sp>
        <p:nvSpPr>
          <p:cNvPr id="3" name="Content Placeholder 2">
            <a:extLst>
              <a:ext uri="{FF2B5EF4-FFF2-40B4-BE49-F238E27FC236}">
                <a16:creationId xmlns:a16="http://schemas.microsoft.com/office/drawing/2014/main" id="{63D5E661-2889-2148-85CA-0244958F60AA}"/>
              </a:ext>
            </a:extLst>
          </p:cNvPr>
          <p:cNvSpPr>
            <a:spLocks noGrp="1"/>
          </p:cNvSpPr>
          <p:nvPr>
            <p:ph idx="1"/>
          </p:nvPr>
        </p:nvSpPr>
        <p:spPr/>
        <p:txBody>
          <a:bodyPr/>
          <a:lstStyle/>
          <a:p>
            <a:r>
              <a:rPr lang="en-US" dirty="0">
                <a:highlight>
                  <a:srgbClr val="FFFF00"/>
                </a:highlight>
              </a:rPr>
              <a:t>Added</a:t>
            </a:r>
            <a:r>
              <a:rPr lang="en-US" dirty="0"/>
              <a:t>: “The President shall have the authority to delegate their RTP responsibilities as stipulated in this policy to another appropriate administrator as the President’s designee”</a:t>
            </a:r>
          </a:p>
          <a:p>
            <a:r>
              <a:rPr lang="en-US" dirty="0">
                <a:solidFill>
                  <a:srgbClr val="FF0000"/>
                </a:solidFill>
              </a:rPr>
              <a:t>Rationale: It will become increasingly unmanageable for President to review files as university grows. Common at other campuses; recommended by Provost</a:t>
            </a:r>
          </a:p>
          <a:p>
            <a:endParaRPr lang="en-US" dirty="0"/>
          </a:p>
          <a:p>
            <a:endParaRPr lang="en-US" dirty="0"/>
          </a:p>
        </p:txBody>
      </p:sp>
    </p:spTree>
    <p:extLst>
      <p:ext uri="{BB962C8B-B14F-4D97-AF65-F5344CB8AC3E}">
        <p14:creationId xmlns:p14="http://schemas.microsoft.com/office/powerpoint/2010/main" val="22042209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lnSpcReduction="10000"/>
          </a:bodyPr>
          <a:lstStyle/>
          <a:p>
            <a:pPr marL="514350" indent="-514350">
              <a:buFont typeface="+mj-lt"/>
              <a:buAutoNum type="arabicPeriod"/>
            </a:pPr>
            <a:r>
              <a:rPr lang="en-US" dirty="0"/>
              <a:t>Language changed from “he/she,” “his/her,” to “they/their”</a:t>
            </a:r>
          </a:p>
          <a:p>
            <a:pPr marL="514350" indent="-514350">
              <a:buFont typeface="+mj-lt"/>
              <a:buAutoNum type="arabicPeriod"/>
            </a:pPr>
            <a:r>
              <a:rPr lang="en-US" dirty="0"/>
              <a:t>Different levels are no longer required to “forward file to next level”; that is handled by FASE</a:t>
            </a:r>
          </a:p>
          <a:p>
            <a:pPr marL="514350" indent="-514350">
              <a:buFont typeface="+mj-lt"/>
              <a:buAutoNum type="arabicPeriod"/>
            </a:pPr>
            <a:r>
              <a:rPr lang="en-US" dirty="0"/>
              <a:t>Appendix B (about PPS) deleted: relevant parts incorporated into section I, which is the section about PPS</a:t>
            </a:r>
          </a:p>
          <a:p>
            <a:pPr marL="514350" indent="-514350">
              <a:buFont typeface="+mj-lt"/>
              <a:buAutoNum type="arabicPeriod"/>
            </a:pPr>
            <a:r>
              <a:rPr lang="en-US" dirty="0"/>
              <a:t>Removed responsibility of levels “to inform the faculty member of his or her right to respond or rebut the recommendation within ten (10) days.”  (this is in the memo one receives from FASE)</a:t>
            </a:r>
          </a:p>
          <a:p>
            <a:pPr marL="514350" indent="-514350">
              <a:buFont typeface="+mj-lt"/>
              <a:buAutoNum type="arabicPeriod"/>
            </a:pPr>
            <a:r>
              <a:rPr lang="en-US" dirty="0"/>
              <a:t>Definitions added or corrected in “Definitions” section: see next slide</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2296091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CA0F0-EF0F-C046-BF2F-B54844ED43FC}"/>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1076D5EC-23E6-A14E-9E9A-880106C9EF24}"/>
              </a:ext>
            </a:extLst>
          </p:cNvPr>
          <p:cNvSpPr>
            <a:spLocks noGrp="1"/>
          </p:cNvSpPr>
          <p:nvPr>
            <p:ph idx="1"/>
          </p:nvPr>
        </p:nvSpPr>
        <p:spPr/>
        <p:txBody>
          <a:bodyPr/>
          <a:lstStyle/>
          <a:p>
            <a:r>
              <a:rPr lang="en-US" dirty="0"/>
              <a:t>Definitions included for previously undefined or incorrectly defined terms: </a:t>
            </a:r>
          </a:p>
          <a:p>
            <a:pPr marL="914400" lvl="1" indent="-457200">
              <a:buFont typeface="+mj-lt"/>
              <a:buAutoNum type="arabicPeriod"/>
            </a:pPr>
            <a:r>
              <a:rPr lang="en-US" dirty="0"/>
              <a:t>“Evaluation”: definition was not included in SP 17-08</a:t>
            </a:r>
          </a:p>
          <a:p>
            <a:pPr marL="914400" lvl="1" indent="-457200">
              <a:buFont typeface="+mj-lt"/>
              <a:buAutoNum type="arabicPeriod"/>
            </a:pPr>
            <a:r>
              <a:rPr lang="en-US" dirty="0"/>
              <a:t>“Portfolio”: in SP 17-08, this term was conflated with “WPAF”, which is not the same thing</a:t>
            </a:r>
          </a:p>
          <a:p>
            <a:pPr marL="914400" lvl="1" indent="-457200">
              <a:buFont typeface="+mj-lt"/>
              <a:buAutoNum type="arabicPeriod"/>
            </a:pPr>
            <a:r>
              <a:rPr lang="en-US" dirty="0"/>
              <a:t>“Recommendation”: definition was not included in SP 17-08</a:t>
            </a:r>
          </a:p>
          <a:p>
            <a:pPr marL="914400" lvl="1" indent="-457200">
              <a:buFont typeface="+mj-lt"/>
              <a:buAutoNum type="arabicPeriod"/>
            </a:pPr>
            <a:r>
              <a:rPr lang="en-US" dirty="0"/>
              <a:t>“WTU”: definition was not included in SP 17-08</a:t>
            </a:r>
          </a:p>
          <a:p>
            <a:pPr marL="914400" lvl="1" indent="-457200">
              <a:buFont typeface="+mj-lt"/>
              <a:buAutoNum type="arabicPeriod"/>
            </a:pPr>
            <a:r>
              <a:rPr lang="en-US" dirty="0"/>
              <a:t>“WPAF”: in SP 17-08 the WPAF was incompletely and incorrectly defined</a:t>
            </a:r>
          </a:p>
          <a:p>
            <a:pPr marL="914400" lvl="1" indent="-457200">
              <a:buFont typeface="+mj-lt"/>
              <a:buAutoNum type="arabicPeriod"/>
            </a:pPr>
            <a:r>
              <a:rPr lang="en-US" dirty="0"/>
              <a:t>“Service Credit”</a:t>
            </a:r>
          </a:p>
        </p:txBody>
      </p:sp>
    </p:spTree>
    <p:extLst>
      <p:ext uri="{BB962C8B-B14F-4D97-AF65-F5344CB8AC3E}">
        <p14:creationId xmlns:p14="http://schemas.microsoft.com/office/powerpoint/2010/main" val="18074263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lnSpcReduction="10000"/>
          </a:bodyPr>
          <a:lstStyle/>
          <a:p>
            <a:pPr marL="0" indent="0" fontAlgn="base">
              <a:buNone/>
            </a:pPr>
            <a:r>
              <a:rPr lang="en-US" dirty="0"/>
              <a:t>6. Added the following to Responsibilities of the President (X):</a:t>
            </a:r>
          </a:p>
          <a:p>
            <a:pPr fontAlgn="base"/>
            <a:r>
              <a:rPr lang="en-US" dirty="0"/>
              <a:t>If tenure is denied, the President shall notify the faculty unit employee by June 1 of a subsequent probationary appointment or a terminal year appointment. </a:t>
            </a:r>
          </a:p>
          <a:p>
            <a:pPr fontAlgn="base"/>
            <a:r>
              <a:rPr lang="en-US" dirty="0"/>
              <a:t>Terminal year appointments shall be limited to probationary faculty unit employees who have served a minimum of three (3) years.</a:t>
            </a:r>
          </a:p>
          <a:p>
            <a:pPr lvl="1" fontAlgn="base"/>
            <a:r>
              <a:rPr lang="en-US" dirty="0">
                <a:solidFill>
                  <a:srgbClr val="FF0000"/>
                </a:solidFill>
              </a:rPr>
              <a:t>Rationale: Relevant sections of CBA.</a:t>
            </a:r>
          </a:p>
          <a:p>
            <a:pPr marL="0" indent="0">
              <a:buNone/>
            </a:pPr>
            <a:r>
              <a:rPr lang="en-US" dirty="0"/>
              <a:t>7. Added examples of documentation of teaching effectiveness (K)</a:t>
            </a:r>
          </a:p>
          <a:p>
            <a:pPr marL="0" indent="0">
              <a:buNone/>
            </a:pPr>
            <a:r>
              <a:rPr lang="en-US" dirty="0"/>
              <a:t>8. Added evidence of “cultural taxation” as item that can be included in appendix to portfolio for consideration of reviewers (K)</a:t>
            </a:r>
          </a:p>
          <a:p>
            <a:pPr marL="0" indent="0" fontAlgn="base">
              <a:buNone/>
            </a:pPr>
            <a:endParaRPr lang="en-US" dirty="0">
              <a:solidFill>
                <a:srgbClr val="FF0000"/>
              </a:solidFill>
            </a:endParaRPr>
          </a:p>
        </p:txBody>
      </p:sp>
    </p:spTree>
    <p:extLst>
      <p:ext uri="{BB962C8B-B14F-4D97-AF65-F5344CB8AC3E}">
        <p14:creationId xmlns:p14="http://schemas.microsoft.com/office/powerpoint/2010/main" val="26605437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88C6D-8AA5-1C46-BFEE-C717B795DC5E}"/>
              </a:ext>
            </a:extLst>
          </p:cNvPr>
          <p:cNvSpPr>
            <a:spLocks noGrp="1"/>
          </p:cNvSpPr>
          <p:nvPr>
            <p:ph type="title"/>
          </p:nvPr>
        </p:nvSpPr>
        <p:spPr/>
        <p:txBody>
          <a:bodyPr/>
          <a:lstStyle/>
          <a:p>
            <a:r>
              <a:rPr lang="en-US" dirty="0"/>
              <a:t>Minor changes</a:t>
            </a:r>
          </a:p>
        </p:txBody>
      </p:sp>
      <p:sp>
        <p:nvSpPr>
          <p:cNvPr id="3" name="Content Placeholder 2">
            <a:extLst>
              <a:ext uri="{FF2B5EF4-FFF2-40B4-BE49-F238E27FC236}">
                <a16:creationId xmlns:a16="http://schemas.microsoft.com/office/drawing/2014/main" id="{BD9B7549-8D43-854F-B589-BA0D3FDA1878}"/>
              </a:ext>
            </a:extLst>
          </p:cNvPr>
          <p:cNvSpPr>
            <a:spLocks noGrp="1"/>
          </p:cNvSpPr>
          <p:nvPr>
            <p:ph idx="1"/>
          </p:nvPr>
        </p:nvSpPr>
        <p:spPr/>
        <p:txBody>
          <a:bodyPr>
            <a:normAutofit fontScale="92500" lnSpcReduction="20000"/>
          </a:bodyPr>
          <a:lstStyle/>
          <a:p>
            <a:pPr marL="0" indent="0" fontAlgn="base">
              <a:buNone/>
            </a:pPr>
            <a:r>
              <a:rPr lang="en-US" dirty="0"/>
              <a:t>7. “Shall” was used consistently for required action. SP 17-08 has three verbs used for required action: “shall”, “must”, and “should”. </a:t>
            </a:r>
          </a:p>
          <a:p>
            <a:pPr marL="0" indent="0" fontAlgn="base">
              <a:buNone/>
            </a:pPr>
            <a:r>
              <a:rPr lang="en-US" dirty="0"/>
              <a:t>8. Typos were corrected. Example: “</a:t>
            </a:r>
            <a:r>
              <a:rPr lang="en-US" dirty="0">
                <a:solidFill>
                  <a:srgbClr val="FF0000"/>
                </a:solidFill>
              </a:rPr>
              <a:t>permissive</a:t>
            </a:r>
            <a:r>
              <a:rPr lang="en-US" dirty="0"/>
              <a:t>” was corrected to “</a:t>
            </a:r>
            <a:r>
              <a:rPr lang="en-US" dirty="0">
                <a:solidFill>
                  <a:srgbClr val="FF0000"/>
                </a:solidFill>
              </a:rPr>
              <a:t>permitted</a:t>
            </a:r>
            <a:r>
              <a:rPr lang="en-US" dirty="0"/>
              <a:t>” in section B. </a:t>
            </a:r>
          </a:p>
          <a:p>
            <a:pPr marL="0" indent="0" fontAlgn="base">
              <a:buNone/>
            </a:pPr>
            <a:r>
              <a:rPr lang="en-US" dirty="0"/>
              <a:t>9. Office of Faculty Affairs was changed to FASE (“Faculty Affairs, Success and Equity). </a:t>
            </a:r>
          </a:p>
          <a:p>
            <a:pPr marL="0" indent="0" fontAlgn="base">
              <a:buNone/>
            </a:pPr>
            <a:r>
              <a:rPr lang="en-US" dirty="0"/>
              <a:t>10. FERP faculty added to list of faculty ineligible for URTPC</a:t>
            </a:r>
          </a:p>
          <a:p>
            <a:pPr marL="0" indent="0" fontAlgn="base">
              <a:buNone/>
            </a:pPr>
            <a:r>
              <a:rPr lang="en-US" dirty="0"/>
              <a:t>11. Teaching observations to be submitted directly by observer to FASE (rather than having candidate submit them). </a:t>
            </a:r>
          </a:p>
          <a:p>
            <a:pPr marL="0" indent="0" fontAlgn="base">
              <a:buNone/>
            </a:pPr>
            <a:r>
              <a:rPr lang="en-US" dirty="0"/>
              <a:t>12. Long paragraphs of policy text were broken down into discrete sections for clarity and easier reference. </a:t>
            </a:r>
            <a:r>
              <a:rPr lang="en-US"/>
              <a:t>Some policy sections </a:t>
            </a:r>
            <a:r>
              <a:rPr lang="en-US" dirty="0"/>
              <a:t>didn’t have numbering or sub-sections. See next slide for example: </a:t>
            </a:r>
          </a:p>
        </p:txBody>
      </p:sp>
    </p:spTree>
    <p:extLst>
      <p:ext uri="{BB962C8B-B14F-4D97-AF65-F5344CB8AC3E}">
        <p14:creationId xmlns:p14="http://schemas.microsoft.com/office/powerpoint/2010/main" val="2557398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4EA6-E0C4-934D-95B8-000A5B85EB4D}"/>
              </a:ext>
            </a:extLst>
          </p:cNvPr>
          <p:cNvSpPr>
            <a:spLocks noGrp="1"/>
          </p:cNvSpPr>
          <p:nvPr>
            <p:ph type="title"/>
          </p:nvPr>
        </p:nvSpPr>
        <p:spPr/>
        <p:txBody>
          <a:bodyPr/>
          <a:lstStyle/>
          <a:p>
            <a:r>
              <a:rPr lang="en-US" dirty="0"/>
              <a:t>I. PROGRAM PERSONNEL STANDARDS </a:t>
            </a:r>
          </a:p>
        </p:txBody>
      </p:sp>
      <p:sp>
        <p:nvSpPr>
          <p:cNvPr id="3" name="Text Placeholder 2">
            <a:extLst>
              <a:ext uri="{FF2B5EF4-FFF2-40B4-BE49-F238E27FC236}">
                <a16:creationId xmlns:a16="http://schemas.microsoft.com/office/drawing/2014/main" id="{61C55FC5-8F1B-C845-889E-BE9C78C9C538}"/>
              </a:ext>
            </a:extLst>
          </p:cNvPr>
          <p:cNvSpPr>
            <a:spLocks noGrp="1"/>
          </p:cNvSpPr>
          <p:nvPr>
            <p:ph type="body" idx="1"/>
          </p:nvPr>
        </p:nvSpPr>
        <p:spPr/>
        <p:txBody>
          <a:bodyPr/>
          <a:lstStyle/>
          <a:p>
            <a:r>
              <a:rPr lang="en-US" dirty="0"/>
              <a:t>SP 17-08</a:t>
            </a:r>
          </a:p>
        </p:txBody>
      </p:sp>
      <p:sp>
        <p:nvSpPr>
          <p:cNvPr id="4" name="Content Placeholder 3">
            <a:extLst>
              <a:ext uri="{FF2B5EF4-FFF2-40B4-BE49-F238E27FC236}">
                <a16:creationId xmlns:a16="http://schemas.microsoft.com/office/drawing/2014/main" id="{5F0F2947-17F4-1142-85B8-FBF8B917CFC6}"/>
              </a:ext>
            </a:extLst>
          </p:cNvPr>
          <p:cNvSpPr>
            <a:spLocks noGrp="1"/>
          </p:cNvSpPr>
          <p:nvPr>
            <p:ph sz="half" idx="2"/>
          </p:nvPr>
        </p:nvSpPr>
        <p:spPr/>
        <p:txBody>
          <a:bodyPr>
            <a:normAutofit fontScale="40000" lnSpcReduction="20000"/>
          </a:bodyPr>
          <a:lstStyle/>
          <a:p>
            <a:pPr marL="0" indent="0">
              <a:buNone/>
            </a:pPr>
            <a:r>
              <a:rPr lang="en-US" sz="4500" dirty="0"/>
              <a:t>1. “</a:t>
            </a:r>
            <a:r>
              <a:rPr lang="en-US" sz="4500" dirty="0">
                <a:solidFill>
                  <a:schemeClr val="accent1"/>
                </a:solidFill>
              </a:rPr>
              <a:t>For all RTP actions, performance shall meet established University and Program Personnel Standards (PPS) for a positive decision to be made. </a:t>
            </a:r>
            <a:r>
              <a:rPr lang="en-US" sz="4500" dirty="0">
                <a:solidFill>
                  <a:srgbClr val="7030A0"/>
                </a:solidFill>
              </a:rPr>
              <a:t>Program Personnel Standards, developed by program faculty, </a:t>
            </a:r>
            <a:r>
              <a:rPr lang="en-US" sz="4500" b="1" dirty="0">
                <a:solidFill>
                  <a:srgbClr val="FF0000"/>
                </a:solidFill>
              </a:rPr>
              <a:t>must</a:t>
            </a:r>
            <a:r>
              <a:rPr lang="en-US" sz="4500" dirty="0">
                <a:solidFill>
                  <a:srgbClr val="7030A0"/>
                </a:solidFill>
              </a:rPr>
              <a:t> be approved by a URTPC elected by the CSU Channel Islands faculty as a whole and approved by the Provost/ Vice President for Academic Affairs (Vice President for Student Affairs for counselors). Each program’s PPS shall become effective upon approval by the elected URTPC and the Provost/VPAA. </a:t>
            </a:r>
            <a:r>
              <a:rPr lang="en-US" sz="4500" dirty="0">
                <a:solidFill>
                  <a:srgbClr val="00B050"/>
                </a:solidFill>
              </a:rPr>
              <a:t>PPS shall be reviewed by the URTPC and the Provost/VPAA (VPSA for counselors) on a rotating, five-year basis, unless otherwise requested by Program Personnel Committees or by the President or the President’s designee. </a:t>
            </a:r>
          </a:p>
          <a:p>
            <a:endParaRPr lang="en-US" dirty="0"/>
          </a:p>
        </p:txBody>
      </p:sp>
      <p:sp>
        <p:nvSpPr>
          <p:cNvPr id="5" name="Text Placeholder 4">
            <a:extLst>
              <a:ext uri="{FF2B5EF4-FFF2-40B4-BE49-F238E27FC236}">
                <a16:creationId xmlns:a16="http://schemas.microsoft.com/office/drawing/2014/main" id="{67E0049F-E1A3-B54E-A3D5-7240F9F489C9}"/>
              </a:ext>
            </a:extLst>
          </p:cNvPr>
          <p:cNvSpPr>
            <a:spLocks noGrp="1"/>
          </p:cNvSpPr>
          <p:nvPr>
            <p:ph type="body" sz="quarter" idx="3"/>
          </p:nvPr>
        </p:nvSpPr>
        <p:spPr>
          <a:xfrm>
            <a:off x="6172200" y="1240823"/>
            <a:ext cx="5183188" cy="823912"/>
          </a:xfrm>
        </p:spPr>
        <p:txBody>
          <a:bodyPr/>
          <a:lstStyle/>
          <a:p>
            <a:r>
              <a:rPr lang="en-US" dirty="0"/>
              <a:t>Proposed Revision</a:t>
            </a:r>
          </a:p>
        </p:txBody>
      </p:sp>
      <p:sp>
        <p:nvSpPr>
          <p:cNvPr id="6" name="Content Placeholder 5">
            <a:extLst>
              <a:ext uri="{FF2B5EF4-FFF2-40B4-BE49-F238E27FC236}">
                <a16:creationId xmlns:a16="http://schemas.microsoft.com/office/drawing/2014/main" id="{09CEBE31-6BBB-0245-B7BC-C1099F3D47C4}"/>
              </a:ext>
            </a:extLst>
          </p:cNvPr>
          <p:cNvSpPr>
            <a:spLocks noGrp="1"/>
          </p:cNvSpPr>
          <p:nvPr>
            <p:ph sz="quarter" idx="4"/>
          </p:nvPr>
        </p:nvSpPr>
        <p:spPr>
          <a:xfrm>
            <a:off x="6172200" y="2064736"/>
            <a:ext cx="5183188" cy="4579904"/>
          </a:xfrm>
        </p:spPr>
        <p:txBody>
          <a:bodyPr>
            <a:normAutofit fontScale="40000" lnSpcReduction="20000"/>
          </a:bodyPr>
          <a:lstStyle/>
          <a:p>
            <a:pPr marL="514350" indent="-514350">
              <a:buFont typeface="+mj-lt"/>
              <a:buAutoNum type="arabicPeriod"/>
            </a:pPr>
            <a:r>
              <a:rPr lang="en-US" sz="4500" dirty="0">
                <a:solidFill>
                  <a:schemeClr val="accent1"/>
                </a:solidFill>
              </a:rPr>
              <a:t>“For all RTP actions, performance shall meet established University and Program Personnel Standards (PPS) in order for a positive decision to be made. </a:t>
            </a:r>
          </a:p>
          <a:p>
            <a:pPr marL="514350" indent="-514350">
              <a:buFont typeface="+mj-lt"/>
              <a:buAutoNum type="arabicPeriod"/>
            </a:pPr>
            <a:r>
              <a:rPr lang="en-US" sz="4500" dirty="0">
                <a:highlight>
                  <a:srgbClr val="FFFF00"/>
                </a:highlight>
              </a:rPr>
              <a:t>All PPS shall include explicit expectations that candidates and reviewers at all levels of review shall incorporate both the PPS and the relevant university RTP policy in their deliberations</a:t>
            </a:r>
            <a:r>
              <a:rPr lang="en-US" sz="4500" dirty="0">
                <a:solidFill>
                  <a:srgbClr val="FF0000"/>
                </a:solidFill>
                <a:highlight>
                  <a:srgbClr val="FFFF00"/>
                </a:highlight>
              </a:rPr>
              <a:t>.** </a:t>
            </a:r>
          </a:p>
          <a:p>
            <a:pPr marL="514350" indent="-514350">
              <a:buFont typeface="+mj-lt"/>
              <a:buAutoNum type="arabicPeriod"/>
            </a:pPr>
            <a:r>
              <a:rPr lang="en-US" sz="4500" dirty="0">
                <a:solidFill>
                  <a:srgbClr val="7030A0"/>
                </a:solidFill>
              </a:rPr>
              <a:t>Program Personnel Standards, developed by program faculty, </a:t>
            </a:r>
            <a:r>
              <a:rPr lang="en-US" sz="4500" b="1" dirty="0">
                <a:solidFill>
                  <a:srgbClr val="7030A0"/>
                </a:solidFill>
                <a:highlight>
                  <a:srgbClr val="FFFF00"/>
                </a:highlight>
              </a:rPr>
              <a:t>shall</a:t>
            </a:r>
            <a:r>
              <a:rPr lang="en-US" sz="4500" dirty="0">
                <a:solidFill>
                  <a:srgbClr val="7030A0"/>
                </a:solidFill>
              </a:rPr>
              <a:t> be approved by the URTPC, which is elected by the CSU Channel Islands tenure track faculty as a whole, and approved by the Provost (VPSA for Counselor faculty). Each program’s PPS shall become effective upon approval by the URTPC and the Provost.</a:t>
            </a:r>
          </a:p>
          <a:p>
            <a:pPr marL="514350" indent="-514350">
              <a:buFont typeface="+mj-lt"/>
              <a:buAutoNum type="arabicPeriod"/>
            </a:pPr>
            <a:r>
              <a:rPr lang="en-US" sz="4500" dirty="0">
                <a:solidFill>
                  <a:srgbClr val="00B050"/>
                </a:solidFill>
              </a:rPr>
              <a:t>PPS shall be reviewed by the URTPC and the Provost (VPSA for Counselor faculty) on a rotating, five-year basis, unless otherwise requested by Program Personnel Committees or by the President or the President’s designee.</a:t>
            </a:r>
          </a:p>
          <a:p>
            <a:pPr marL="514350" indent="-514350">
              <a:buFont typeface="+mj-lt"/>
              <a:buAutoNum type="arabicPeriod"/>
            </a:pPr>
            <a:endParaRPr lang="en-US" dirty="0"/>
          </a:p>
        </p:txBody>
      </p:sp>
      <p:sp>
        <p:nvSpPr>
          <p:cNvPr id="7" name="TextBox 6">
            <a:extLst>
              <a:ext uri="{FF2B5EF4-FFF2-40B4-BE49-F238E27FC236}">
                <a16:creationId xmlns:a16="http://schemas.microsoft.com/office/drawing/2014/main" id="{B2CEBE4D-53CD-BB4A-8BC1-D198ECBDA0F8}"/>
              </a:ext>
            </a:extLst>
          </p:cNvPr>
          <p:cNvSpPr txBox="1"/>
          <p:nvPr/>
        </p:nvSpPr>
        <p:spPr>
          <a:xfrm>
            <a:off x="9283596" y="6538369"/>
            <a:ext cx="2722477" cy="338554"/>
          </a:xfrm>
          <a:prstGeom prst="rect">
            <a:avLst/>
          </a:prstGeom>
          <a:noFill/>
        </p:spPr>
        <p:txBody>
          <a:bodyPr wrap="none" rtlCol="0">
            <a:spAutoFit/>
          </a:bodyPr>
          <a:lstStyle/>
          <a:p>
            <a:r>
              <a:rPr lang="en-US" sz="1600" dirty="0">
                <a:solidFill>
                  <a:srgbClr val="FF0000"/>
                </a:solidFill>
              </a:rPr>
              <a:t>** recommendation by URTPC</a:t>
            </a:r>
          </a:p>
        </p:txBody>
      </p:sp>
      <p:sp>
        <p:nvSpPr>
          <p:cNvPr id="8" name="TextBox 7">
            <a:extLst>
              <a:ext uri="{FF2B5EF4-FFF2-40B4-BE49-F238E27FC236}">
                <a16:creationId xmlns:a16="http://schemas.microsoft.com/office/drawing/2014/main" id="{12400B2C-2DB2-AE4A-BE7D-9BCF12628FA6}"/>
              </a:ext>
            </a:extLst>
          </p:cNvPr>
          <p:cNvSpPr txBox="1"/>
          <p:nvPr/>
        </p:nvSpPr>
        <p:spPr>
          <a:xfrm>
            <a:off x="1171527" y="5526156"/>
            <a:ext cx="4494307" cy="369332"/>
          </a:xfrm>
          <a:prstGeom prst="rect">
            <a:avLst/>
          </a:prstGeom>
          <a:noFill/>
        </p:spPr>
        <p:txBody>
          <a:bodyPr wrap="none" rtlCol="0">
            <a:spAutoFit/>
          </a:bodyPr>
          <a:lstStyle/>
          <a:p>
            <a:r>
              <a:rPr lang="en-US" dirty="0">
                <a:solidFill>
                  <a:srgbClr val="FF0000"/>
                </a:solidFill>
              </a:rPr>
              <a:t>point #1 broken down into four distinct points</a:t>
            </a:r>
          </a:p>
        </p:txBody>
      </p:sp>
    </p:spTree>
    <p:extLst>
      <p:ext uri="{BB962C8B-B14F-4D97-AF65-F5344CB8AC3E}">
        <p14:creationId xmlns:p14="http://schemas.microsoft.com/office/powerpoint/2010/main" val="804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F288-C723-BB42-828E-DC7C8EB72BE1}"/>
              </a:ext>
            </a:extLst>
          </p:cNvPr>
          <p:cNvSpPr>
            <a:spLocks noGrp="1"/>
          </p:cNvSpPr>
          <p:nvPr>
            <p:ph type="title"/>
          </p:nvPr>
        </p:nvSpPr>
        <p:spPr/>
        <p:txBody>
          <a:bodyPr/>
          <a:lstStyle/>
          <a:p>
            <a:r>
              <a:rPr lang="en-US" dirty="0"/>
              <a:t>Major changes proposed to SP 17-08</a:t>
            </a:r>
          </a:p>
        </p:txBody>
      </p:sp>
      <p:sp>
        <p:nvSpPr>
          <p:cNvPr id="3" name="Content Placeholder 2">
            <a:extLst>
              <a:ext uri="{FF2B5EF4-FFF2-40B4-BE49-F238E27FC236}">
                <a16:creationId xmlns:a16="http://schemas.microsoft.com/office/drawing/2014/main" id="{596A7A75-57D3-1746-9430-53D6D5A18836}"/>
              </a:ext>
            </a:extLst>
          </p:cNvPr>
          <p:cNvSpPr>
            <a:spLocks noGrp="1"/>
          </p:cNvSpPr>
          <p:nvPr>
            <p:ph idx="1"/>
          </p:nvPr>
        </p:nvSpPr>
        <p:spPr/>
        <p:txBody>
          <a:bodyPr>
            <a:normAutofit lnSpcReduction="10000"/>
          </a:bodyPr>
          <a:lstStyle/>
          <a:p>
            <a:pPr marL="514350" indent="-514350">
              <a:buFont typeface="+mj-lt"/>
              <a:buAutoNum type="arabicPeriod" startAt="9"/>
            </a:pPr>
            <a:r>
              <a:rPr lang="en-US" dirty="0"/>
              <a:t>Responsibilities of Program Chairs (S, T)</a:t>
            </a:r>
          </a:p>
          <a:p>
            <a:pPr marL="514350" indent="-514350">
              <a:buFont typeface="+mj-lt"/>
              <a:buAutoNum type="arabicPeriod" startAt="9"/>
            </a:pPr>
            <a:r>
              <a:rPr lang="en-US" dirty="0"/>
              <a:t>Rights and Responsibilities of Faculty Members (R)</a:t>
            </a:r>
          </a:p>
          <a:p>
            <a:pPr marL="514350" indent="-514350">
              <a:buFont typeface="+mj-lt"/>
              <a:buAutoNum type="arabicPeriod" startAt="9"/>
            </a:pPr>
            <a:r>
              <a:rPr lang="en-US" dirty="0"/>
              <a:t>Responsibilities of PPCs (T, S)</a:t>
            </a:r>
          </a:p>
          <a:p>
            <a:pPr marL="514350" indent="-514350">
              <a:buFont typeface="+mj-lt"/>
              <a:buAutoNum type="arabicPeriod" startAt="9"/>
            </a:pPr>
            <a:r>
              <a:rPr lang="en-US" dirty="0"/>
              <a:t>Responsibilities of Deans (U)</a:t>
            </a:r>
          </a:p>
          <a:p>
            <a:pPr marL="514350" indent="-514350">
              <a:buFont typeface="+mj-lt"/>
              <a:buAutoNum type="arabicPeriod" startAt="9"/>
            </a:pPr>
            <a:r>
              <a:rPr lang="en-US" dirty="0"/>
              <a:t>Responsibilities of URTPC (V)</a:t>
            </a:r>
          </a:p>
          <a:p>
            <a:pPr marL="514350" indent="-514350">
              <a:buFont typeface="+mj-lt"/>
              <a:buAutoNum type="arabicPeriod" startAt="9"/>
            </a:pPr>
            <a:r>
              <a:rPr lang="en-US" dirty="0"/>
              <a:t>Responsibilities of Provost (W)</a:t>
            </a:r>
          </a:p>
          <a:p>
            <a:pPr marL="514350" indent="-514350">
              <a:buFont typeface="+mj-lt"/>
              <a:buAutoNum type="arabicPeriod" startAt="9"/>
            </a:pPr>
            <a:r>
              <a:rPr lang="en-US" dirty="0"/>
              <a:t>Review Processes and Levels (L)</a:t>
            </a:r>
          </a:p>
          <a:p>
            <a:pPr marL="514350" indent="-514350">
              <a:buFont typeface="+mj-lt"/>
              <a:buAutoNum type="arabicPeriod" startAt="9"/>
            </a:pPr>
            <a:r>
              <a:rPr lang="en-US" dirty="0"/>
              <a:t>Scope of retention reviews (C, J)</a:t>
            </a:r>
          </a:p>
          <a:p>
            <a:pPr marL="514350" indent="-514350">
              <a:buFont typeface="+mj-lt"/>
              <a:buAutoNum type="arabicPeriod" startAt="9"/>
            </a:pPr>
            <a:r>
              <a:rPr lang="en-US" dirty="0"/>
              <a:t>Role of President</a:t>
            </a:r>
          </a:p>
        </p:txBody>
      </p:sp>
    </p:spTree>
    <p:extLst>
      <p:ext uri="{BB962C8B-B14F-4D97-AF65-F5344CB8AC3E}">
        <p14:creationId xmlns:p14="http://schemas.microsoft.com/office/powerpoint/2010/main" val="619089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Policy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a:bodyPr>
          <a:lstStyle/>
          <a:p>
            <a:pPr marL="0" indent="0">
              <a:buNone/>
            </a:pPr>
            <a:r>
              <a:rPr lang="en-US" sz="2400" dirty="0"/>
              <a:t>5 = Significantly Exceeds Standards of Achievement </a:t>
            </a:r>
          </a:p>
          <a:p>
            <a:pPr marL="0" indent="0">
              <a:buNone/>
            </a:pPr>
            <a:r>
              <a:rPr lang="en-US" sz="2400" dirty="0"/>
              <a:t>4 = Exceeds Standards…</a:t>
            </a:r>
          </a:p>
          <a:p>
            <a:pPr marL="0" indent="0">
              <a:buNone/>
            </a:pPr>
            <a:r>
              <a:rPr lang="en-US" sz="2400" dirty="0"/>
              <a:t>3 = Meets Standards…</a:t>
            </a:r>
          </a:p>
          <a:p>
            <a:pPr marL="0" indent="0">
              <a:buNone/>
            </a:pPr>
            <a:r>
              <a:rPr lang="en-US" sz="2400" dirty="0"/>
              <a:t>2 = Does Not Meet All Standards…</a:t>
            </a:r>
          </a:p>
          <a:p>
            <a:pPr marL="0" indent="0">
              <a:buNone/>
            </a:pPr>
            <a:r>
              <a:rPr lang="en-US" sz="2400" dirty="0"/>
              <a:t>1 = Does Not Meet Min. Standards…</a:t>
            </a:r>
            <a:br>
              <a:rPr lang="en-US" sz="2400" dirty="0"/>
            </a:br>
            <a:endParaRPr lang="en-US" sz="2400"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p:txBody>
          <a:bodyPr/>
          <a:lstStyle/>
          <a:p>
            <a:r>
              <a:rPr lang="en-US" dirty="0"/>
              <a:t>Proposed Revision—for Retention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a:bodyPr>
          <a:lstStyle/>
          <a:p>
            <a:pPr fontAlgn="base"/>
            <a:r>
              <a:rPr lang="en-US" dirty="0">
                <a:highlight>
                  <a:srgbClr val="FFFF00"/>
                </a:highlight>
              </a:rPr>
              <a:t>Binary system:</a:t>
            </a:r>
          </a:p>
          <a:p>
            <a:pPr lvl="1" fontAlgn="base"/>
            <a:r>
              <a:rPr lang="en-US" dirty="0">
                <a:highlight>
                  <a:srgbClr val="FFFF00"/>
                </a:highlight>
              </a:rPr>
              <a:t>“On track to meet or exceed Program Personnel Standards”</a:t>
            </a:r>
          </a:p>
          <a:p>
            <a:pPr lvl="1" fontAlgn="base"/>
            <a:r>
              <a:rPr lang="en-US" dirty="0">
                <a:highlight>
                  <a:srgbClr val="FFFF00"/>
                </a:highlight>
              </a:rPr>
              <a:t>“Not yet on track to meet Program Personnel Standards”</a:t>
            </a:r>
          </a:p>
          <a:p>
            <a:pPr fontAlgn="base"/>
            <a:r>
              <a:rPr lang="en-US" dirty="0">
                <a:highlight>
                  <a:srgbClr val="FFFF00"/>
                </a:highlight>
              </a:rPr>
              <a:t>At least </a:t>
            </a:r>
            <a:r>
              <a:rPr lang="en-US" dirty="0">
                <a:solidFill>
                  <a:srgbClr val="FF0000"/>
                </a:solidFill>
                <a:highlight>
                  <a:srgbClr val="FFFF00"/>
                </a:highlight>
              </a:rPr>
              <a:t>one category </a:t>
            </a:r>
            <a:r>
              <a:rPr lang="en-US" dirty="0">
                <a:highlight>
                  <a:srgbClr val="FFFF00"/>
                </a:highlight>
              </a:rPr>
              <a:t>must be rated “</a:t>
            </a:r>
            <a:r>
              <a:rPr lang="en-US" b="1" dirty="0">
                <a:highlight>
                  <a:srgbClr val="FFFF00"/>
                </a:highlight>
              </a:rPr>
              <a:t>on track</a:t>
            </a:r>
            <a:r>
              <a:rPr lang="en-US" dirty="0">
                <a:highlight>
                  <a:srgbClr val="FFFF00"/>
                </a:highlight>
              </a:rPr>
              <a:t>” for retention</a:t>
            </a:r>
          </a:p>
          <a:p>
            <a:pPr fontAlgn="base"/>
            <a:r>
              <a:rPr lang="en-US" dirty="0">
                <a:highlight>
                  <a:srgbClr val="FFFF00"/>
                </a:highlight>
              </a:rPr>
              <a:t>From highest level of review</a:t>
            </a:r>
          </a:p>
          <a:p>
            <a:endParaRPr lang="en-US" dirty="0"/>
          </a:p>
        </p:txBody>
      </p:sp>
      <p:sp>
        <p:nvSpPr>
          <p:cNvPr id="3" name="TextBox 2">
            <a:extLst>
              <a:ext uri="{FF2B5EF4-FFF2-40B4-BE49-F238E27FC236}">
                <a16:creationId xmlns:a16="http://schemas.microsoft.com/office/drawing/2014/main" id="{FBF85D94-6D3C-4141-BE0D-88F6CA107450}"/>
              </a:ext>
            </a:extLst>
          </p:cNvPr>
          <p:cNvSpPr txBox="1"/>
          <p:nvPr/>
        </p:nvSpPr>
        <p:spPr>
          <a:xfrm>
            <a:off x="836612" y="5176837"/>
            <a:ext cx="5357815" cy="1908215"/>
          </a:xfrm>
          <a:prstGeom prst="rect">
            <a:avLst/>
          </a:prstGeom>
          <a:noFill/>
        </p:spPr>
        <p:txBody>
          <a:bodyPr wrap="square" rtlCol="0">
            <a:spAutoFit/>
          </a:bodyPr>
          <a:lstStyle/>
          <a:p>
            <a:r>
              <a:rPr lang="en-US" sz="2000" dirty="0"/>
              <a:t>“The granting of retention requires that the faculty member </a:t>
            </a:r>
            <a:r>
              <a:rPr lang="en-US" sz="2000" dirty="0">
                <a:solidFill>
                  <a:srgbClr val="FF0000"/>
                </a:solidFill>
              </a:rPr>
              <a:t>receive at </a:t>
            </a:r>
          </a:p>
          <a:p>
            <a:r>
              <a:rPr lang="en-US" sz="2000" dirty="0">
                <a:solidFill>
                  <a:srgbClr val="FF0000"/>
                </a:solidFill>
              </a:rPr>
              <a:t>least two 3s…</a:t>
            </a:r>
            <a:r>
              <a:rPr lang="en-US" sz="2000" dirty="0"/>
              <a:t>one of which shall be in Teaching (Professional Activities for librarians and counselors).”</a:t>
            </a:r>
          </a:p>
          <a:p>
            <a:endParaRPr lang="en-US" dirty="0"/>
          </a:p>
        </p:txBody>
      </p:sp>
    </p:spTree>
    <p:extLst>
      <p:ext uri="{BB962C8B-B14F-4D97-AF65-F5344CB8AC3E}">
        <p14:creationId xmlns:p14="http://schemas.microsoft.com/office/powerpoint/2010/main" val="586736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Tenure and Promotion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Policy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fontScale="92500" lnSpcReduction="10000"/>
          </a:bodyPr>
          <a:lstStyle/>
          <a:p>
            <a:pPr marL="0" indent="0">
              <a:buNone/>
            </a:pPr>
            <a:r>
              <a:rPr lang="en-US" dirty="0"/>
              <a:t>5 = Significantly Exceeds Standards of Achievement </a:t>
            </a:r>
          </a:p>
          <a:p>
            <a:pPr marL="0" indent="0">
              <a:buNone/>
            </a:pPr>
            <a:r>
              <a:rPr lang="en-US" dirty="0"/>
              <a:t>4 = Exceeds Standards…</a:t>
            </a:r>
          </a:p>
          <a:p>
            <a:pPr marL="0" indent="0">
              <a:buNone/>
            </a:pPr>
            <a:r>
              <a:rPr lang="en-US" dirty="0"/>
              <a:t>3 = Meets Standards…</a:t>
            </a:r>
          </a:p>
          <a:p>
            <a:pPr marL="0" indent="0">
              <a:buNone/>
            </a:pPr>
            <a:r>
              <a:rPr lang="en-US" dirty="0"/>
              <a:t>2 = Does Not Meet All Standards…</a:t>
            </a:r>
          </a:p>
          <a:p>
            <a:pPr marL="0" indent="0">
              <a:buNone/>
            </a:pPr>
            <a:r>
              <a:rPr lang="en-US" dirty="0"/>
              <a:t>1 = Does Not Meet Min. Standards…</a:t>
            </a:r>
            <a:br>
              <a:rPr lang="en-US" dirty="0"/>
            </a:br>
            <a:endParaRPr lang="en-US" dirty="0"/>
          </a:p>
          <a:p>
            <a:pPr marL="0" indent="0">
              <a:buNone/>
            </a:pPr>
            <a:br>
              <a:rPr lang="en-US" dirty="0"/>
            </a:br>
            <a:endParaRPr lang="en-US"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a:xfrm>
            <a:off x="6172200" y="1681163"/>
            <a:ext cx="5852160" cy="823912"/>
          </a:xfrm>
        </p:spPr>
        <p:txBody>
          <a:bodyPr/>
          <a:lstStyle/>
          <a:p>
            <a:r>
              <a:rPr lang="en-US" dirty="0"/>
              <a:t>Proposed Revision—for Tenure/Promotion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fontScale="92500" lnSpcReduction="10000"/>
          </a:bodyPr>
          <a:lstStyle/>
          <a:p>
            <a:pPr fontAlgn="base"/>
            <a:r>
              <a:rPr lang="en-US" dirty="0">
                <a:highlight>
                  <a:srgbClr val="FFFF00"/>
                </a:highlight>
              </a:rPr>
              <a:t>Binary system:</a:t>
            </a:r>
          </a:p>
          <a:p>
            <a:pPr lvl="1" fontAlgn="base"/>
            <a:r>
              <a:rPr lang="en-US" dirty="0">
                <a:highlight>
                  <a:srgbClr val="FFFF00"/>
                </a:highlight>
              </a:rPr>
              <a:t>“Meets or exceeds Program Personnel Standards”</a:t>
            </a:r>
          </a:p>
          <a:p>
            <a:pPr lvl="1" fontAlgn="base"/>
            <a:r>
              <a:rPr lang="en-US" dirty="0">
                <a:highlight>
                  <a:srgbClr val="FFFF00"/>
                </a:highlight>
              </a:rPr>
              <a:t>“Does not meet Program Personnel Standards”  </a:t>
            </a:r>
          </a:p>
          <a:p>
            <a:pPr fontAlgn="base"/>
            <a:r>
              <a:rPr lang="en-US" dirty="0">
                <a:highlight>
                  <a:srgbClr val="FFFF00"/>
                </a:highlight>
              </a:rPr>
              <a:t>For tenure/promotion, </a:t>
            </a:r>
            <a:r>
              <a:rPr lang="en-US" dirty="0">
                <a:solidFill>
                  <a:srgbClr val="FF0000"/>
                </a:solidFill>
                <a:highlight>
                  <a:srgbClr val="FFFF00"/>
                </a:highlight>
              </a:rPr>
              <a:t>all categories </a:t>
            </a:r>
            <a:r>
              <a:rPr lang="en-US" dirty="0">
                <a:highlight>
                  <a:srgbClr val="FFFF00"/>
                </a:highlight>
              </a:rPr>
              <a:t>must be rated “meets or exceeds PPS”</a:t>
            </a:r>
          </a:p>
          <a:p>
            <a:pPr fontAlgn="base"/>
            <a:r>
              <a:rPr lang="en-US" dirty="0">
                <a:highlight>
                  <a:srgbClr val="FFFF00"/>
                </a:highlight>
              </a:rPr>
              <a:t>From highest level of review</a:t>
            </a:r>
          </a:p>
          <a:p>
            <a:pPr lvl="1" fontAlgn="base"/>
            <a:endParaRPr lang="en-US" sz="2800" dirty="0">
              <a:highlight>
                <a:srgbClr val="FFFF00"/>
              </a:highlight>
            </a:endParaRPr>
          </a:p>
          <a:p>
            <a:endParaRPr lang="en-US" dirty="0"/>
          </a:p>
        </p:txBody>
      </p:sp>
      <p:sp>
        <p:nvSpPr>
          <p:cNvPr id="3" name="TextBox 2">
            <a:extLst>
              <a:ext uri="{FF2B5EF4-FFF2-40B4-BE49-F238E27FC236}">
                <a16:creationId xmlns:a16="http://schemas.microsoft.com/office/drawing/2014/main" id="{19A8210C-A483-D141-9384-326F93F94081}"/>
              </a:ext>
            </a:extLst>
          </p:cNvPr>
          <p:cNvSpPr txBox="1"/>
          <p:nvPr/>
        </p:nvSpPr>
        <p:spPr>
          <a:xfrm>
            <a:off x="107577" y="4969817"/>
            <a:ext cx="6279776" cy="1200329"/>
          </a:xfrm>
          <a:prstGeom prst="rect">
            <a:avLst/>
          </a:prstGeom>
          <a:noFill/>
        </p:spPr>
        <p:txBody>
          <a:bodyPr wrap="square" rtlCol="0">
            <a:spAutoFit/>
          </a:bodyPr>
          <a:lstStyle/>
          <a:p>
            <a:r>
              <a:rPr lang="en-US" dirty="0"/>
              <a:t>“The granting of tenure requires that performance </a:t>
            </a:r>
            <a:r>
              <a:rPr lang="en-US" dirty="0">
                <a:solidFill>
                  <a:srgbClr val="FF0000"/>
                </a:solidFill>
              </a:rPr>
              <a:t>in two areas </a:t>
            </a:r>
          </a:p>
          <a:p>
            <a:r>
              <a:rPr lang="en-US" dirty="0">
                <a:solidFill>
                  <a:srgbClr val="FF0000"/>
                </a:solidFill>
              </a:rPr>
              <a:t>be rated 4…one of which shall be in the category of Teaching</a:t>
            </a:r>
            <a:r>
              <a:rPr lang="en-US" dirty="0"/>
              <a:t> (Professional Activities for librarians and counselors)—</a:t>
            </a:r>
          </a:p>
          <a:p>
            <a:r>
              <a:rPr lang="en-US" dirty="0"/>
              <a:t>and that </a:t>
            </a:r>
            <a:r>
              <a:rPr lang="en-US" dirty="0">
                <a:solidFill>
                  <a:srgbClr val="FF0000"/>
                </a:solidFill>
              </a:rPr>
              <a:t>one category be rated at least 3”</a:t>
            </a:r>
            <a:endParaRPr lang="en-US" dirty="0"/>
          </a:p>
        </p:txBody>
      </p:sp>
    </p:spTree>
    <p:extLst>
      <p:ext uri="{BB962C8B-B14F-4D97-AF65-F5344CB8AC3E}">
        <p14:creationId xmlns:p14="http://schemas.microsoft.com/office/powerpoint/2010/main" val="1737989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p>
        </p:txBody>
      </p:sp>
      <p:sp>
        <p:nvSpPr>
          <p:cNvPr id="15" name="Content Placeholder 14">
            <a:extLst>
              <a:ext uri="{FF2B5EF4-FFF2-40B4-BE49-F238E27FC236}">
                <a16:creationId xmlns:a16="http://schemas.microsoft.com/office/drawing/2014/main" id="{7CE185D9-3F4B-1847-B090-CB7B92955A55}"/>
              </a:ext>
            </a:extLst>
          </p:cNvPr>
          <p:cNvSpPr>
            <a:spLocks noGrp="1"/>
          </p:cNvSpPr>
          <p:nvPr>
            <p:ph idx="1"/>
          </p:nvPr>
        </p:nvSpPr>
        <p:spPr/>
        <p:txBody>
          <a:bodyPr>
            <a:normAutofit lnSpcReduction="10000"/>
          </a:bodyPr>
          <a:lstStyle/>
          <a:p>
            <a:r>
              <a:rPr lang="en-US" dirty="0"/>
              <a:t>Rationale: </a:t>
            </a:r>
          </a:p>
          <a:p>
            <a:r>
              <a:rPr lang="en-US" dirty="0"/>
              <a:t>Current system </a:t>
            </a:r>
            <a:r>
              <a:rPr lang="en-US" dirty="0">
                <a:solidFill>
                  <a:srgbClr val="FF0000"/>
                </a:solidFill>
              </a:rPr>
              <a:t>illogical</a:t>
            </a:r>
            <a:r>
              <a:rPr lang="en-US" dirty="0"/>
              <a:t>: requires </a:t>
            </a:r>
            <a:r>
              <a:rPr lang="en-US" dirty="0">
                <a:highlight>
                  <a:srgbClr val="FFFF00"/>
                </a:highlight>
              </a:rPr>
              <a:t>exceeding</a:t>
            </a:r>
            <a:r>
              <a:rPr lang="en-US" dirty="0"/>
              <a:t> of standards in order to </a:t>
            </a:r>
            <a:r>
              <a:rPr lang="en-US" dirty="0">
                <a:highlight>
                  <a:srgbClr val="FFFF00"/>
                </a:highlight>
              </a:rPr>
              <a:t>meet</a:t>
            </a:r>
            <a:r>
              <a:rPr lang="en-US" dirty="0"/>
              <a:t> the standard for promotion/tenure</a:t>
            </a:r>
          </a:p>
          <a:p>
            <a:r>
              <a:rPr lang="en-US" dirty="0"/>
              <a:t>Little added value to having five categories</a:t>
            </a:r>
          </a:p>
          <a:p>
            <a:r>
              <a:rPr lang="en-US" dirty="0"/>
              <a:t>Not all PPS define what’s needed to deserve a certain numerical standard</a:t>
            </a:r>
          </a:p>
          <a:p>
            <a:r>
              <a:rPr lang="en-US" dirty="0"/>
              <a:t>Faculty disappointment over not getting “5”</a:t>
            </a:r>
          </a:p>
          <a:p>
            <a:r>
              <a:rPr lang="en-US" dirty="0"/>
              <a:t>Inflation of rating numbers</a:t>
            </a:r>
          </a:p>
          <a:p>
            <a:r>
              <a:rPr lang="en-US" dirty="0"/>
              <a:t>Unnecessary time, effort, and confusion in debating which number to award </a:t>
            </a:r>
          </a:p>
          <a:p>
            <a:endParaRPr lang="en-US" dirty="0"/>
          </a:p>
          <a:p>
            <a:endParaRPr lang="en-US" dirty="0"/>
          </a:p>
          <a:p>
            <a:endParaRPr lang="en-US" dirty="0"/>
          </a:p>
        </p:txBody>
      </p:sp>
    </p:spTree>
    <p:extLst>
      <p:ext uri="{BB962C8B-B14F-4D97-AF65-F5344CB8AC3E}">
        <p14:creationId xmlns:p14="http://schemas.microsoft.com/office/powerpoint/2010/main" val="4062424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a:t>
            </a:r>
            <a:r>
              <a:rPr lang="en-US" b="1" dirty="0"/>
              <a:t>a</a:t>
            </a:r>
            <a:r>
              <a:rPr lang="en-US" dirty="0"/>
              <a:t>. Standards for </a:t>
            </a:r>
            <a:r>
              <a:rPr lang="en-US" b="1" dirty="0">
                <a:solidFill>
                  <a:srgbClr val="FF0000"/>
                </a:solidFill>
              </a:rPr>
              <a:t>Early</a:t>
            </a:r>
            <a:r>
              <a:rPr lang="en-US" dirty="0">
                <a:solidFill>
                  <a:srgbClr val="FF0000"/>
                </a:solidFill>
              </a:rPr>
              <a:t> Tenure/Promotion</a:t>
            </a:r>
          </a:p>
        </p:txBody>
      </p:sp>
      <p:sp>
        <p:nvSpPr>
          <p:cNvPr id="4" name="Text Placeholder 3">
            <a:extLst>
              <a:ext uri="{FF2B5EF4-FFF2-40B4-BE49-F238E27FC236}">
                <a16:creationId xmlns:a16="http://schemas.microsoft.com/office/drawing/2014/main" id="{FA3CEC8E-B334-3248-A981-AA3B8B474F03}"/>
              </a:ext>
            </a:extLst>
          </p:cNvPr>
          <p:cNvSpPr>
            <a:spLocks noGrp="1"/>
          </p:cNvSpPr>
          <p:nvPr>
            <p:ph type="body" idx="1"/>
          </p:nvPr>
        </p:nvSpPr>
        <p:spPr/>
        <p:txBody>
          <a:bodyPr/>
          <a:lstStyle/>
          <a:p>
            <a:r>
              <a:rPr lang="en-US" dirty="0"/>
              <a:t>Existing Policy (17-08)</a:t>
            </a:r>
          </a:p>
        </p:txBody>
      </p:sp>
      <p:sp>
        <p:nvSpPr>
          <p:cNvPr id="5" name="Content Placeholder 4">
            <a:extLst>
              <a:ext uri="{FF2B5EF4-FFF2-40B4-BE49-F238E27FC236}">
                <a16:creationId xmlns:a16="http://schemas.microsoft.com/office/drawing/2014/main" id="{6CA89CBD-1F42-5444-8A3A-A4FFB312F730}"/>
              </a:ext>
            </a:extLst>
          </p:cNvPr>
          <p:cNvSpPr>
            <a:spLocks noGrp="1"/>
          </p:cNvSpPr>
          <p:nvPr>
            <p:ph sz="half" idx="2"/>
          </p:nvPr>
        </p:nvSpPr>
        <p:spPr/>
        <p:txBody>
          <a:bodyPr>
            <a:normAutofit lnSpcReduction="10000"/>
          </a:bodyPr>
          <a:lstStyle/>
          <a:p>
            <a:pPr marL="0" indent="0">
              <a:buNone/>
            </a:pPr>
            <a:r>
              <a:rPr lang="en-US" dirty="0"/>
              <a:t>“Early tenure is normally reserved for those whose accomplishments have brought </a:t>
            </a:r>
            <a:r>
              <a:rPr lang="en-US" dirty="0">
                <a:solidFill>
                  <a:srgbClr val="FF0000"/>
                </a:solidFill>
              </a:rPr>
              <a:t>widespread recognition </a:t>
            </a:r>
            <a:r>
              <a:rPr lang="en-US" dirty="0"/>
              <a:t>to the individual and the University from the academic community and/or the general public.”</a:t>
            </a:r>
            <a:br>
              <a:rPr lang="en-US" dirty="0"/>
            </a:br>
            <a:endParaRPr lang="en-US" dirty="0"/>
          </a:p>
          <a:p>
            <a:endParaRPr lang="en-US" dirty="0"/>
          </a:p>
        </p:txBody>
      </p:sp>
      <p:sp>
        <p:nvSpPr>
          <p:cNvPr id="6" name="Text Placeholder 5">
            <a:extLst>
              <a:ext uri="{FF2B5EF4-FFF2-40B4-BE49-F238E27FC236}">
                <a16:creationId xmlns:a16="http://schemas.microsoft.com/office/drawing/2014/main" id="{F8106665-EECA-A24E-9B85-EFDCF4320681}"/>
              </a:ext>
            </a:extLst>
          </p:cNvPr>
          <p:cNvSpPr>
            <a:spLocks noGrp="1"/>
          </p:cNvSpPr>
          <p:nvPr>
            <p:ph type="body" sz="quarter" idx="3"/>
          </p:nvPr>
        </p:nvSpPr>
        <p:spPr>
          <a:xfrm>
            <a:off x="6172200" y="1681163"/>
            <a:ext cx="5852160" cy="823912"/>
          </a:xfrm>
        </p:spPr>
        <p:txBody>
          <a:bodyPr/>
          <a:lstStyle/>
          <a:p>
            <a:r>
              <a:rPr lang="en-US" dirty="0"/>
              <a:t>Proposed Revision—for Tenure/Promotion</a:t>
            </a:r>
          </a:p>
        </p:txBody>
      </p:sp>
      <p:sp>
        <p:nvSpPr>
          <p:cNvPr id="7" name="Content Placeholder 6">
            <a:extLst>
              <a:ext uri="{FF2B5EF4-FFF2-40B4-BE49-F238E27FC236}">
                <a16:creationId xmlns:a16="http://schemas.microsoft.com/office/drawing/2014/main" id="{BE0E9FC2-FAF4-A849-8C66-618358C54AC7}"/>
              </a:ext>
            </a:extLst>
          </p:cNvPr>
          <p:cNvSpPr>
            <a:spLocks noGrp="1"/>
          </p:cNvSpPr>
          <p:nvPr>
            <p:ph sz="quarter" idx="4"/>
          </p:nvPr>
        </p:nvSpPr>
        <p:spPr/>
        <p:txBody>
          <a:bodyPr>
            <a:normAutofit lnSpcReduction="10000"/>
          </a:bodyPr>
          <a:lstStyle/>
          <a:p>
            <a:pPr fontAlgn="base"/>
            <a:r>
              <a:rPr lang="en-US" dirty="0">
                <a:highlight>
                  <a:srgbClr val="FFFF00"/>
                </a:highlight>
              </a:rPr>
              <a:t>“The awarding of early tenure is reserved for those faculty members whose accomplishments </a:t>
            </a:r>
            <a:r>
              <a:rPr lang="en-US" dirty="0">
                <a:solidFill>
                  <a:srgbClr val="FF0000"/>
                </a:solidFill>
                <a:highlight>
                  <a:srgbClr val="FFFF00"/>
                </a:highlight>
              </a:rPr>
              <a:t>markedly exceed</a:t>
            </a:r>
            <a:r>
              <a:rPr lang="en-US" dirty="0">
                <a:highlight>
                  <a:srgbClr val="FFFF00"/>
                </a:highlight>
              </a:rPr>
              <a:t> the Program Personnel Standards (or General Personnel Standards in the absence of approved PPS) for the granting of tenure in all three areas of evaluation"</a:t>
            </a:r>
          </a:p>
          <a:p>
            <a:pPr lvl="1" fontAlgn="base"/>
            <a:endParaRPr lang="en-US" sz="2800" dirty="0">
              <a:highlight>
                <a:srgbClr val="FFFF00"/>
              </a:highlight>
            </a:endParaRPr>
          </a:p>
          <a:p>
            <a:endParaRPr lang="en-US" dirty="0"/>
          </a:p>
        </p:txBody>
      </p:sp>
    </p:spTree>
    <p:extLst>
      <p:ext uri="{BB962C8B-B14F-4D97-AF65-F5344CB8AC3E}">
        <p14:creationId xmlns:p14="http://schemas.microsoft.com/office/powerpoint/2010/main" val="2656325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CBB3B-AFBF-1741-BC90-9F99E01D715E}"/>
              </a:ext>
            </a:extLst>
          </p:cNvPr>
          <p:cNvSpPr>
            <a:spLocks noGrp="1"/>
          </p:cNvSpPr>
          <p:nvPr>
            <p:ph type="title"/>
          </p:nvPr>
        </p:nvSpPr>
        <p:spPr/>
        <p:txBody>
          <a:bodyPr/>
          <a:lstStyle/>
          <a:p>
            <a:r>
              <a:rPr lang="en-US" dirty="0"/>
              <a:t>1. Standards for Retention, Tenure and Promotion—</a:t>
            </a:r>
            <a:r>
              <a:rPr lang="en-US" dirty="0">
                <a:solidFill>
                  <a:srgbClr val="FF0000"/>
                </a:solidFill>
              </a:rPr>
              <a:t>Early Tenure/Promotion</a:t>
            </a:r>
          </a:p>
        </p:txBody>
      </p:sp>
      <p:sp>
        <p:nvSpPr>
          <p:cNvPr id="9" name="Content Placeholder 8">
            <a:extLst>
              <a:ext uri="{FF2B5EF4-FFF2-40B4-BE49-F238E27FC236}">
                <a16:creationId xmlns:a16="http://schemas.microsoft.com/office/drawing/2014/main" id="{888FAFF0-7A6C-D74A-A410-2A881AEC813B}"/>
              </a:ext>
            </a:extLst>
          </p:cNvPr>
          <p:cNvSpPr>
            <a:spLocks noGrp="1"/>
          </p:cNvSpPr>
          <p:nvPr>
            <p:ph idx="1"/>
          </p:nvPr>
        </p:nvSpPr>
        <p:spPr/>
        <p:txBody>
          <a:bodyPr/>
          <a:lstStyle/>
          <a:p>
            <a:r>
              <a:rPr lang="en-US" dirty="0"/>
              <a:t>Rationale: </a:t>
            </a:r>
          </a:p>
          <a:p>
            <a:r>
              <a:rPr lang="en-US" dirty="0"/>
              <a:t>“widespread recognition” is difficult to define</a:t>
            </a:r>
          </a:p>
          <a:p>
            <a:r>
              <a:rPr lang="en-US" dirty="0"/>
              <a:t>“widespread recognition” typically refers to </a:t>
            </a:r>
            <a:r>
              <a:rPr lang="en-US" dirty="0">
                <a:highlight>
                  <a:srgbClr val="FFFF00"/>
                </a:highlight>
              </a:rPr>
              <a:t>research: </a:t>
            </a:r>
            <a:r>
              <a:rPr lang="en-US" dirty="0"/>
              <a:t>could be achieved without meeting PPS in other areas </a:t>
            </a:r>
          </a:p>
          <a:p>
            <a:r>
              <a:rPr lang="en-US" dirty="0"/>
              <a:t>Q: Should faculty be eligible for early tenure if only excelled at research? </a:t>
            </a:r>
          </a:p>
          <a:p>
            <a:r>
              <a:rPr lang="en-US" dirty="0"/>
              <a:t>A: No. </a:t>
            </a:r>
          </a:p>
          <a:p>
            <a:endParaRPr lang="en-US" dirty="0"/>
          </a:p>
          <a:p>
            <a:endParaRPr lang="en-US" dirty="0"/>
          </a:p>
        </p:txBody>
      </p:sp>
    </p:spTree>
    <p:extLst>
      <p:ext uri="{BB962C8B-B14F-4D97-AF65-F5344CB8AC3E}">
        <p14:creationId xmlns:p14="http://schemas.microsoft.com/office/powerpoint/2010/main" val="1842098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6530</TotalTime>
  <Words>3908</Words>
  <Application>Microsoft Office PowerPoint</Application>
  <PresentationFormat>Widescreen</PresentationFormat>
  <Paragraphs>246</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Calibri Light</vt:lpstr>
      <vt:lpstr>Office Theme</vt:lpstr>
      <vt:lpstr>Proposed revisions to SP 17-08 Policy on Retention, Tenure, and Promotion </vt:lpstr>
      <vt:lpstr>Changes from policy draft presented on 3-22</vt:lpstr>
      <vt:lpstr>Major changes proposed to SP 17-08</vt:lpstr>
      <vt:lpstr>Major changes proposed to SP 17-08</vt:lpstr>
      <vt:lpstr>1. Standards for Retention</vt:lpstr>
      <vt:lpstr>1. Standards for Tenure and Promotion</vt:lpstr>
      <vt:lpstr>1. Standards for Retention, Tenure and Promotion</vt:lpstr>
      <vt:lpstr>1a. Standards for Early Tenure/Promotion</vt:lpstr>
      <vt:lpstr>1. Standards for Retention, Tenure and Promotion—Early Tenure/Promotion</vt:lpstr>
      <vt:lpstr>2. URTPC—summary of changes proposed</vt:lpstr>
      <vt:lpstr>3. Program Personnel Committee</vt:lpstr>
      <vt:lpstr>5. Program Personnel Standards</vt:lpstr>
      <vt:lpstr>5. Program Personnel Standards</vt:lpstr>
      <vt:lpstr>5. Program Personnel Standards</vt:lpstr>
      <vt:lpstr>5. Program Personnel Standards</vt:lpstr>
      <vt:lpstr>6. The Portfolio (section K)</vt:lpstr>
      <vt:lpstr>6. The Portfolio (section K)</vt:lpstr>
      <vt:lpstr>6. The Portfolio (section K)</vt:lpstr>
      <vt:lpstr>7. Review Processes and Levels (L)</vt:lpstr>
      <vt:lpstr>7. Review processes and levels (L)</vt:lpstr>
      <vt:lpstr>8. Eligibility to Participate in RTP Process (M)</vt:lpstr>
      <vt:lpstr>8. Eligibility to Participate in RTP (M)</vt:lpstr>
      <vt:lpstr>8. Eligibility to Participate in RTP (M)</vt:lpstr>
      <vt:lpstr>9. Responsibilities of Program Chairs (T)</vt:lpstr>
      <vt:lpstr>9. Responsibilities of Program Chairs (T)</vt:lpstr>
      <vt:lpstr>10. Rights and Responsibilities of Faculty Members (R)</vt:lpstr>
      <vt:lpstr>11. Responsibilities of PPCs (S)</vt:lpstr>
      <vt:lpstr>12. Responsibilities of Deans (U)</vt:lpstr>
      <vt:lpstr>13. Responsibilities of URTPC (V) </vt:lpstr>
      <vt:lpstr>14. Responsibilities of the Provost (W)</vt:lpstr>
      <vt:lpstr>15. Review Processes and Levels (L)</vt:lpstr>
      <vt:lpstr>16. Scope of review</vt:lpstr>
      <vt:lpstr>17. Responsibilities of President</vt:lpstr>
      <vt:lpstr>Minor changes</vt:lpstr>
      <vt:lpstr>DEFINITIONS</vt:lpstr>
      <vt:lpstr>Minor changes</vt:lpstr>
      <vt:lpstr>Minor changes</vt:lpstr>
      <vt:lpstr>I. PROGRAM PERSONNEL STANDARDS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Stephen J.</dc:creator>
  <cp:lastModifiedBy>Edwards, Jeannette</cp:lastModifiedBy>
  <cp:revision>147</cp:revision>
  <dcterms:created xsi:type="dcterms:W3CDTF">2021-11-26T04:30:56Z</dcterms:created>
  <dcterms:modified xsi:type="dcterms:W3CDTF">2022-05-02T17:39:19Z</dcterms:modified>
</cp:coreProperties>
</file>